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77"/>
  </p:notesMasterIdLst>
  <p:handoutMasterIdLst>
    <p:handoutMasterId r:id="rId78"/>
  </p:handoutMasterIdLst>
  <p:sldIdLst>
    <p:sldId id="409" r:id="rId5"/>
    <p:sldId id="301" r:id="rId6"/>
    <p:sldId id="303" r:id="rId7"/>
    <p:sldId id="302" r:id="rId8"/>
    <p:sldId id="305" r:id="rId9"/>
    <p:sldId id="306" r:id="rId10"/>
    <p:sldId id="307" r:id="rId11"/>
    <p:sldId id="308" r:id="rId12"/>
    <p:sldId id="309" r:id="rId13"/>
    <p:sldId id="310" r:id="rId14"/>
    <p:sldId id="406" r:id="rId15"/>
    <p:sldId id="316" r:id="rId16"/>
    <p:sldId id="317" r:id="rId17"/>
    <p:sldId id="318" r:id="rId18"/>
    <p:sldId id="319" r:id="rId19"/>
    <p:sldId id="322" r:id="rId20"/>
    <p:sldId id="323" r:id="rId21"/>
    <p:sldId id="324" r:id="rId22"/>
    <p:sldId id="400" r:id="rId23"/>
    <p:sldId id="401" r:id="rId24"/>
    <p:sldId id="325" r:id="rId25"/>
    <p:sldId id="384" r:id="rId26"/>
    <p:sldId id="326" r:id="rId27"/>
    <p:sldId id="327" r:id="rId28"/>
    <p:sldId id="328" r:id="rId29"/>
    <p:sldId id="385" r:id="rId30"/>
    <p:sldId id="329" r:id="rId31"/>
    <p:sldId id="386" r:id="rId32"/>
    <p:sldId id="402" r:id="rId33"/>
    <p:sldId id="404" r:id="rId34"/>
    <p:sldId id="405" r:id="rId35"/>
    <p:sldId id="330" r:id="rId36"/>
    <p:sldId id="410" r:id="rId37"/>
    <p:sldId id="331" r:id="rId38"/>
    <p:sldId id="335" r:id="rId39"/>
    <p:sldId id="336" r:id="rId40"/>
    <p:sldId id="337" r:id="rId41"/>
    <p:sldId id="388" r:id="rId42"/>
    <p:sldId id="407" r:id="rId43"/>
    <p:sldId id="408" r:id="rId44"/>
    <p:sldId id="338" r:id="rId45"/>
    <p:sldId id="389" r:id="rId46"/>
    <p:sldId id="382" r:id="rId47"/>
    <p:sldId id="390" r:id="rId48"/>
    <p:sldId id="339" r:id="rId49"/>
    <p:sldId id="340" r:id="rId50"/>
    <p:sldId id="391" r:id="rId51"/>
    <p:sldId id="392" r:id="rId52"/>
    <p:sldId id="341" r:id="rId53"/>
    <p:sldId id="342" r:id="rId54"/>
    <p:sldId id="343" r:id="rId55"/>
    <p:sldId id="344" r:id="rId56"/>
    <p:sldId id="393" r:id="rId57"/>
    <p:sldId id="345" r:id="rId58"/>
    <p:sldId id="346" r:id="rId59"/>
    <p:sldId id="347" r:id="rId60"/>
    <p:sldId id="348" r:id="rId61"/>
    <p:sldId id="394" r:id="rId62"/>
    <p:sldId id="349" r:id="rId63"/>
    <p:sldId id="350" r:id="rId64"/>
    <p:sldId id="395" r:id="rId65"/>
    <p:sldId id="373" r:id="rId66"/>
    <p:sldId id="374" r:id="rId67"/>
    <p:sldId id="375" r:id="rId68"/>
    <p:sldId id="376" r:id="rId69"/>
    <p:sldId id="377" r:id="rId70"/>
    <p:sldId id="371" r:id="rId71"/>
    <p:sldId id="396" r:id="rId72"/>
    <p:sldId id="397" r:id="rId73"/>
    <p:sldId id="398" r:id="rId74"/>
    <p:sldId id="399" r:id="rId75"/>
    <p:sldId id="298" r:id="rId7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4" autoAdjust="0"/>
    <p:restoredTop sz="86395" autoAdjust="0"/>
  </p:normalViewPr>
  <p:slideViewPr>
    <p:cSldViewPr snapToGrid="0" snapToObjects="1">
      <p:cViewPr varScale="1">
        <p:scale>
          <a:sx n="99" d="100"/>
          <a:sy n="99" d="100"/>
        </p:scale>
        <p:origin x="804" y="90"/>
      </p:cViewPr>
      <p:guideLst>
        <p:guide orient="horz" pos="2160"/>
        <p:guide pos="2832"/>
      </p:guideLst>
    </p:cSldViewPr>
  </p:slideViewPr>
  <p:outlineViewPr>
    <p:cViewPr>
      <p:scale>
        <a:sx n="33" d="100"/>
        <a:sy n="33" d="100"/>
      </p:scale>
      <p:origin x="0" y="-4748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12/14/2017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dirty="0"/>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If this PowerPoint presentation contains mathematical equations, you may need to check that your computer has the following installed:</a:t>
            </a:r>
          </a:p>
          <a:p>
            <a:r>
              <a:rPr lang="en-US" sz="1200" kern="1200" dirty="0" smtClean="0">
                <a:solidFill>
                  <a:schemeClr val="tx1"/>
                </a:solidFill>
                <a:effectLst/>
                <a:latin typeface="+mn-lt"/>
                <a:ea typeface="+mn-ea"/>
                <a:cs typeface="+mn-cs"/>
              </a:rPr>
              <a:t>1) MathType Plugin</a:t>
            </a:r>
          </a:p>
          <a:p>
            <a:r>
              <a:rPr lang="en-US" sz="1200" kern="1200" dirty="0" smtClean="0">
                <a:solidFill>
                  <a:schemeClr val="tx1"/>
                </a:solidFill>
                <a:effectLst/>
                <a:latin typeface="+mn-lt"/>
                <a:ea typeface="+mn-ea"/>
                <a:cs typeface="+mn-cs"/>
              </a:rPr>
              <a:t>2) Math Player (free versions available)</a:t>
            </a:r>
          </a:p>
          <a:p>
            <a:r>
              <a:rPr lang="en-US" sz="1200" kern="1200" dirty="0" smtClean="0">
                <a:solidFill>
                  <a:schemeClr val="tx1"/>
                </a:solidFill>
                <a:effectLst/>
                <a:latin typeface="+mn-lt"/>
                <a:ea typeface="+mn-ea"/>
                <a:cs typeface="+mn-cs"/>
              </a:rPr>
              <a:t>3) NVDA Reader (free versions available) </a:t>
            </a:r>
          </a:p>
        </p:txBody>
      </p:sp>
      <p:sp>
        <p:nvSpPr>
          <p:cNvPr id="4" name="Slide Number Placeholder 3"/>
          <p:cNvSpPr>
            <a:spLocks noGrp="1"/>
          </p:cNvSpPr>
          <p:nvPr>
            <p:ph type="sldNum" sz="quarter" idx="10"/>
          </p:nvPr>
        </p:nvSpPr>
        <p:spPr/>
        <p:txBody>
          <a:bodyPr/>
          <a:lstStyle/>
          <a:p>
            <a:fld id="{A73D6722-9B4D-4E29-B226-C325925A8118}" type="slidenum">
              <a:rPr lang="en-US" smtClean="0"/>
              <a:pPr/>
              <a:t>1</a:t>
            </a:fld>
            <a:endParaRPr lang="en-US" dirty="0"/>
          </a:p>
        </p:txBody>
      </p:sp>
    </p:spTree>
    <p:extLst>
      <p:ext uri="{BB962C8B-B14F-4D97-AF65-F5344CB8AC3E}">
        <p14:creationId xmlns:p14="http://schemas.microsoft.com/office/powerpoint/2010/main" val="1650752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b="1" u="sng" dirty="0" smtClean="0"/>
              <a:t> Psychosocial development</a:t>
            </a:r>
            <a:r>
              <a:rPr lang="en-US" altLang="en-US" dirty="0" smtClean="0"/>
              <a:t> encompasses changes both in individuals</a:t>
            </a:r>
            <a:r>
              <a:rPr lang="ja-JP" altLang="en-US" dirty="0" smtClean="0"/>
              <a:t>’</a:t>
            </a:r>
            <a:r>
              <a:rPr lang="en-US" altLang="ja-JP" dirty="0" smtClean="0"/>
              <a:t> understanding of themselves and their understanding of others</a:t>
            </a:r>
            <a:r>
              <a:rPr lang="ja-JP" altLang="en-US" dirty="0" smtClean="0"/>
              <a:t>’</a:t>
            </a:r>
            <a:r>
              <a:rPr lang="en-US" altLang="ja-JP" dirty="0" smtClean="0"/>
              <a:t> behavior. </a:t>
            </a:r>
          </a:p>
          <a:p>
            <a:pPr eaLnBrk="1" hangingPunct="1">
              <a:spcBef>
                <a:spcPct val="0"/>
              </a:spcBef>
              <a:buFontTx/>
              <a:buChar char="•"/>
            </a:pPr>
            <a:r>
              <a:rPr lang="en-US" altLang="en-US" dirty="0" smtClean="0"/>
              <a:t> Society and culture present the developing person with particular challenges, which shift as people age. Erikson believed that people pass through eight distinct stages, each characterized by a crisis or conflict which the person must resolve. </a:t>
            </a:r>
          </a:p>
          <a:p>
            <a:pPr eaLnBrk="1" hangingPunct="1">
              <a:spcBef>
                <a:spcPct val="0"/>
              </a:spcBef>
              <a:buFontTx/>
              <a:buChar char="•"/>
            </a:pPr>
            <a:r>
              <a:rPr lang="en-US" altLang="en-US" dirty="0" smtClean="0"/>
              <a:t> Our experiences as we try to resolve these conflicts lead us to develop ideas about ourselves that can last for the rest of our lives.</a:t>
            </a:r>
          </a:p>
          <a:p>
            <a:pPr eaLnBrk="1" hangingPunct="1">
              <a:spcBef>
                <a:spcPct val="0"/>
              </a:spcBef>
            </a:pPr>
            <a:r>
              <a:rPr lang="en-US" altLang="en-US" dirty="0" smtClean="0"/>
              <a:t>In the early part of the preschool period, children are ending autonomy-versus-shame-and-doubt stage, which lasts from around 18 months to 3 years. In this period, children either become more independent and autonomous if their parents encourage exploration and freedom or they experience shame and self-doubt if they are restricted and overprotected.</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808456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t> Although the question </a:t>
            </a:r>
            <a:r>
              <a:rPr lang="ja-JP" altLang="en-US" dirty="0" smtClean="0"/>
              <a:t>“</a:t>
            </a:r>
            <a:r>
              <a:rPr lang="en-US" altLang="ja-JP" dirty="0" smtClean="0"/>
              <a:t>Who am I?</a:t>
            </a:r>
            <a:r>
              <a:rPr lang="ja-JP" altLang="en-US" dirty="0" smtClean="0"/>
              <a:t>”</a:t>
            </a:r>
            <a:r>
              <a:rPr lang="en-US" altLang="ja-JP" dirty="0" smtClean="0"/>
              <a:t> is not explicitly posed by most preschool-age children, it underlies a considerable amount of development during the preschool years. During this period, children wonder about the nature of the self, and the way they answer the </a:t>
            </a:r>
            <a:r>
              <a:rPr lang="ja-JP" altLang="en-US" dirty="0" smtClean="0"/>
              <a:t>“</a:t>
            </a:r>
            <a:r>
              <a:rPr lang="en-US" altLang="ja-JP" dirty="0" smtClean="0"/>
              <a:t>Who am I?</a:t>
            </a:r>
            <a:r>
              <a:rPr lang="ja-JP" altLang="en-US" dirty="0" smtClean="0"/>
              <a:t>”</a:t>
            </a:r>
            <a:r>
              <a:rPr lang="en-US" altLang="ja-JP" dirty="0" smtClean="0"/>
              <a:t> question may affect them for the rest of their lives.</a:t>
            </a:r>
          </a:p>
          <a:p>
            <a:pPr eaLnBrk="1" hangingPunct="1">
              <a:spcBef>
                <a:spcPct val="0"/>
              </a:spcBef>
              <a:buFontTx/>
              <a:buNone/>
            </a:pPr>
            <a:endParaRPr lang="en-US" altLang="en-US"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7</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125487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t> Preschool-age children</a:t>
            </a:r>
            <a:r>
              <a:rPr lang="en-US" altLang="ja-JP" dirty="0" smtClean="0"/>
              <a:t>'s view of themselves also reflects the way their particular culture considers the self.</a:t>
            </a:r>
          </a:p>
          <a:p>
            <a:pPr eaLnBrk="1" hangingPunct="1">
              <a:spcBef>
                <a:spcPct val="0"/>
              </a:spcBef>
              <a:buFontTx/>
              <a:buChar char="•"/>
            </a:pPr>
            <a:r>
              <a:rPr lang="en-US" altLang="en-US" dirty="0" smtClean="0"/>
              <a:t> For example, many Asian societies tend to have a </a:t>
            </a:r>
            <a:r>
              <a:rPr lang="en-US" altLang="en-US" b="1" u="sng" dirty="0" smtClean="0"/>
              <a:t>collectivistic orientation</a:t>
            </a:r>
            <a:r>
              <a:rPr lang="en-US" altLang="en-US" b="1" dirty="0" smtClean="0"/>
              <a:t>,</a:t>
            </a:r>
            <a:r>
              <a:rPr lang="en-US" altLang="en-US" dirty="0" smtClean="0"/>
              <a:t> promoting the notion of interdependence</a:t>
            </a:r>
            <a:r>
              <a:rPr lang="en-US" altLang="en-US" i="1" dirty="0" smtClean="0"/>
              <a:t>. </a:t>
            </a:r>
          </a:p>
          <a:p>
            <a:pPr eaLnBrk="1" hangingPunct="1">
              <a:spcBef>
                <a:spcPct val="0"/>
              </a:spcBef>
              <a:buFontTx/>
              <a:buChar char="•"/>
            </a:pPr>
            <a:r>
              <a:rPr lang="en-US" altLang="en-US" dirty="0" smtClean="0"/>
              <a:t> People in such cultures tend to regard themselves as parts of a larger social network in which they are interconnected with and responsible to others.</a:t>
            </a:r>
          </a:p>
          <a:p>
            <a:pPr eaLnBrk="1" hangingPunct="1">
              <a:spcBef>
                <a:spcPct val="0"/>
              </a:spcBef>
              <a:buFontTx/>
              <a:buChar char="•"/>
            </a:pPr>
            <a:r>
              <a:rPr lang="en-US" altLang="en-US" dirty="0" smtClean="0"/>
              <a:t> In contrast, children in Western cultures are more likely to develop a view of the self reflecting an</a:t>
            </a:r>
            <a:r>
              <a:rPr lang="en-US" altLang="en-US" b="1" dirty="0" smtClean="0"/>
              <a:t> </a:t>
            </a:r>
            <a:r>
              <a:rPr lang="en-US" altLang="en-US" b="1" u="sng" dirty="0" smtClean="0"/>
              <a:t>individualistic orientation</a:t>
            </a:r>
            <a:r>
              <a:rPr lang="en-US" altLang="en-US" dirty="0" smtClean="0"/>
              <a:t> that emphasizes personal identity and the uniqueness of the individual. </a:t>
            </a:r>
          </a:p>
          <a:p>
            <a:pPr eaLnBrk="1" hangingPunct="1">
              <a:spcBef>
                <a:spcPct val="0"/>
              </a:spcBef>
              <a:buFontTx/>
              <a:buChar char="•"/>
            </a:pPr>
            <a:r>
              <a:rPr lang="en-US" altLang="en-US" dirty="0" smtClean="0"/>
              <a:t> They are more apt to see themselves as self-contained and autonomous, in competition with others for scarce resources.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8</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47113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b="1" u="sng" dirty="0" smtClean="0"/>
              <a:t> Race dissonance</a:t>
            </a:r>
            <a:r>
              <a:rPr lang="en-US" altLang="en-US" b="1" dirty="0" smtClean="0"/>
              <a:t>,</a:t>
            </a:r>
            <a:r>
              <a:rPr lang="en-US" altLang="en-US" dirty="0" smtClean="0"/>
              <a:t> the phenomenon in which minority children indicate preferences for majority values or people.</a:t>
            </a:r>
          </a:p>
          <a:p>
            <a:pPr eaLnBrk="1" hangingPunct="1">
              <a:spcBef>
                <a:spcPct val="0"/>
              </a:spcBef>
              <a:buFontTx/>
              <a:buChar char="•"/>
            </a:pPr>
            <a:r>
              <a:rPr lang="en-US" altLang="en-US" dirty="0" smtClean="0"/>
              <a:t> Some studies find that as many as 90 percent of African American children, when asked about their reactions to drawings of black and white children, react more negatively to the drawings of black children than to those of white children. </a:t>
            </a:r>
          </a:p>
          <a:p>
            <a:pPr eaLnBrk="1" hangingPunct="1">
              <a:spcBef>
                <a:spcPct val="0"/>
              </a:spcBef>
              <a:buFontTx/>
              <a:buChar char="•"/>
            </a:pPr>
            <a:r>
              <a:rPr lang="en-US" altLang="en-US" dirty="0" smtClean="0"/>
              <a:t> However, these negative reactions did not translate into lower self-esteem for the African American subjects. </a:t>
            </a:r>
          </a:p>
          <a:p>
            <a:pPr eaLnBrk="1" hangingPunct="1">
              <a:spcBef>
                <a:spcPct val="0"/>
              </a:spcBef>
              <a:buFontTx/>
              <a:buChar char="•"/>
            </a:pPr>
            <a:r>
              <a:rPr lang="en-US" altLang="en-US" dirty="0" smtClean="0"/>
              <a:t> Instead, their preferences appear to be a result of the powerful influence of the dominant white culture, rather than a disparagement of their own racial characteristics.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9</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434453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smtClean="0"/>
              <a:t> For instance, in one study of Mexican American ethnic awareness, preschoolers displayed only a limited knowledge of their ethnic identity. However, as they became older, they grew more aware of the significance of their ethnicity.</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10</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876777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smtClean="0"/>
              <a:t> At the start of the preschool period, children may pretend to listen to a radio only if they actually have a plastic radio that looks realistic. Later, however, they are more likely to use an entirely different object, such as a large cardboard box, as a pretend radio.</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457274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a:buChar char="•"/>
              <a:defRPr/>
            </a:pPr>
            <a:r>
              <a:rPr lang="en-US" dirty="0" smtClean="0">
                <a:ea typeface="ＭＳ Ｐゴシック" charset="0"/>
              </a:rPr>
              <a:t>Theory of mind refers to knowledge and beliefs about how the mind operates.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34</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909741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a:buChar char="•"/>
              <a:defRPr/>
            </a:pPr>
            <a:r>
              <a:rPr lang="en-US" dirty="0" smtClean="0">
                <a:ea typeface="ＭＳ Ｐゴシック" charset="0"/>
              </a:rPr>
              <a:t>Theory of mind refers to knowledge and beliefs about how the mind operates.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35</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686256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smtClean="0"/>
              <a:t> In 1960, less than 10 percent of all children under the age of 18 lived with one parent. In 2000, a single parent headed 21 percent of white families, 35 percent of Hispanic families, and 55 percent of African-American families.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36</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630567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smtClean="0"/>
              <a:t>See Table 8.3</a:t>
            </a:r>
          </a:p>
          <a:p>
            <a:pPr eaLnBrk="1" hangingPunct="1">
              <a:spcBef>
                <a:spcPct val="0"/>
              </a:spcBef>
            </a:pPr>
            <a:r>
              <a:rPr lang="en-US" altLang="en-US" dirty="0" smtClean="0">
                <a:solidFill>
                  <a:schemeClr val="bg1"/>
                </a:solidFill>
                <a:cs typeface="Arial" panose="020B0604020202020204" pitchFamily="34" charset="0"/>
              </a:rPr>
              <a:t>Types of Parenting and Discipline Patterns (</a:t>
            </a:r>
            <a:r>
              <a:rPr lang="en-US" altLang="en-US" dirty="0" err="1" smtClean="0">
                <a:solidFill>
                  <a:schemeClr val="bg1"/>
                </a:solidFill>
                <a:cs typeface="Arial" panose="020B0604020202020204" pitchFamily="34" charset="0"/>
              </a:rPr>
              <a:t>Baumrind</a:t>
            </a:r>
            <a:r>
              <a:rPr lang="en-US" altLang="en-US" dirty="0" smtClean="0">
                <a:solidFill>
                  <a:schemeClr val="bg1"/>
                </a:solidFill>
                <a:cs typeface="Arial" panose="020B0604020202020204" pitchFamily="34" charset="0"/>
              </a:rPr>
              <a:t>, 1980)</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37</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025688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smtClean="0"/>
              <a:t>See Table 8.3</a:t>
            </a:r>
          </a:p>
          <a:p>
            <a:pPr eaLnBrk="1" hangingPunct="1">
              <a:spcBef>
                <a:spcPct val="0"/>
              </a:spcBef>
            </a:pPr>
            <a:r>
              <a:rPr lang="en-US" altLang="en-US" dirty="0" smtClean="0">
                <a:solidFill>
                  <a:schemeClr val="bg1"/>
                </a:solidFill>
                <a:cs typeface="Arial" panose="020B0604020202020204" pitchFamily="34" charset="0"/>
              </a:rPr>
              <a:t>Types of Parenting and Discipline Patterns (</a:t>
            </a:r>
            <a:r>
              <a:rPr lang="en-US" altLang="en-US" dirty="0" err="1" smtClean="0">
                <a:solidFill>
                  <a:schemeClr val="bg1"/>
                </a:solidFill>
                <a:cs typeface="Arial" panose="020B0604020202020204" pitchFamily="34" charset="0"/>
              </a:rPr>
              <a:t>Baumrind</a:t>
            </a:r>
            <a:r>
              <a:rPr lang="en-US" altLang="en-US" dirty="0" smtClean="0">
                <a:solidFill>
                  <a:schemeClr val="bg1"/>
                </a:solidFill>
                <a:cs typeface="Arial" panose="020B0604020202020204" pitchFamily="34" charset="0"/>
              </a:rPr>
              <a:t>, 1980)</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38</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452320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t> Children of authoritarian parents tend to be withdrawn, showing relatively little sociability. They are not very friendly, often behaving uneasily around their peers. Girls who are raised by authoritarian parents are especially dependent on their parents, whereas boys are unusually hostile.</a:t>
            </a:r>
          </a:p>
          <a:p>
            <a:pPr eaLnBrk="1" hangingPunct="1">
              <a:spcBef>
                <a:spcPct val="0"/>
              </a:spcBef>
              <a:buFontTx/>
              <a:buChar char="•"/>
            </a:pPr>
            <a:r>
              <a:rPr lang="en-US" altLang="en-US" dirty="0" smtClean="0"/>
              <a:t> Permissive parents have children who, in many ways, share the undesirable characteristics of children of authoritarian parents. Children with permissive parents tend to be dependent and moody, and they are low in social skills and self-control.</a:t>
            </a:r>
          </a:p>
          <a:p>
            <a:pPr eaLnBrk="1" hangingPunct="1">
              <a:spcBef>
                <a:spcPct val="0"/>
              </a:spcBef>
              <a:buFontTx/>
              <a:buChar char="•"/>
            </a:pPr>
            <a:r>
              <a:rPr lang="en-US" altLang="en-US" dirty="0" smtClean="0"/>
              <a:t> Children whose parents show uninvolved parenting styles are the worst off. Their parents</a:t>
            </a:r>
            <a:r>
              <a:rPr lang="ja-JP" altLang="en-US" dirty="0" smtClean="0"/>
              <a:t>’</a:t>
            </a:r>
            <a:r>
              <a:rPr lang="en-US" altLang="ja-JP" dirty="0" smtClean="0"/>
              <a:t> lack of involvement disrupts their emotional development considerably, leading them to feel unloved and emotionally detached, and impedes their physical and cognitive development as well.</a:t>
            </a:r>
          </a:p>
          <a:p>
            <a:pPr eaLnBrk="1" hangingPunct="1">
              <a:spcBef>
                <a:spcPct val="0"/>
              </a:spcBef>
              <a:buFontTx/>
              <a:buChar char="•"/>
            </a:pPr>
            <a:r>
              <a:rPr lang="en-US" altLang="en-US" dirty="0" smtClean="0"/>
              <a:t> Children of authoritative parents fare best. They generally are independent, friendly with their peers, self-assertive, and cooperative. They have strong motivation to achieve, and they are typically successful and likable. They regulate their own behavior effectively, both in terms of their relationships with others and emotional self-regulation.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792102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t> Children of authoritarian parents tend to be withdrawn, showing relatively little sociability. They are not very friendly, often behaving uneasily around their peers. Girls who are raised by authoritarian parents are especially dependent on their parents, whereas boys are unusually hostile.</a:t>
            </a:r>
          </a:p>
          <a:p>
            <a:pPr eaLnBrk="1" hangingPunct="1">
              <a:spcBef>
                <a:spcPct val="0"/>
              </a:spcBef>
              <a:buFontTx/>
              <a:buChar char="•"/>
            </a:pPr>
            <a:r>
              <a:rPr lang="en-US" altLang="en-US" dirty="0" smtClean="0"/>
              <a:t> Permissive parents have children who, in many ways, share the undesirable characteristics of children of authoritarian parents. Children with permissive parents tend to be dependent and moody, and they are low in social skills and self-control.</a:t>
            </a:r>
          </a:p>
          <a:p>
            <a:pPr eaLnBrk="1" hangingPunct="1">
              <a:spcBef>
                <a:spcPct val="0"/>
              </a:spcBef>
              <a:buFontTx/>
              <a:buChar char="•"/>
            </a:pPr>
            <a:r>
              <a:rPr lang="en-US" altLang="en-US" dirty="0" smtClean="0"/>
              <a:t> Children whose parents show uninvolved parenting styles are the worst off. Their parents</a:t>
            </a:r>
            <a:r>
              <a:rPr lang="ja-JP" altLang="en-US" dirty="0" smtClean="0"/>
              <a:t>’</a:t>
            </a:r>
            <a:r>
              <a:rPr lang="en-US" altLang="ja-JP" dirty="0" smtClean="0"/>
              <a:t> lack of involvement disrupts their emotional development considerably, leading them to feel unloved and emotionally detached, and impedes their physical and cognitive development as well.</a:t>
            </a:r>
          </a:p>
          <a:p>
            <a:pPr eaLnBrk="1" hangingPunct="1">
              <a:spcBef>
                <a:spcPct val="0"/>
              </a:spcBef>
              <a:buFontTx/>
              <a:buChar char="•"/>
            </a:pPr>
            <a:r>
              <a:rPr lang="en-US" altLang="en-US" dirty="0" smtClean="0"/>
              <a:t> Children of authoritative parents fare best. They generally are independent, friendly with their peers, self-assertive, and cooperative. They have strong motivation to achieve, and they are typically successful and likable. They regulate their own behavior effectively, both in terms of their relationships with others and emotional self-regulation.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573775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Neglect is the most frequent form of abuse. How can educators</a:t>
            </a:r>
            <a:r>
              <a:rPr lang="en-US" altLang="en-US" baseline="0" dirty="0" smtClean="0"/>
              <a:t> </a:t>
            </a:r>
            <a:r>
              <a:rPr lang="en-US" altLang="en-US" dirty="0" smtClean="0"/>
              <a:t>and health-care providers help identify cases of child abuse?</a:t>
            </a:r>
          </a:p>
          <a:p>
            <a:r>
              <a:rPr lang="en-US" altLang="en-US" dirty="0" smtClean="0"/>
              <a:t>(Source: U.S. Department of Health and Human Services, Administration on Children,  Youth and Families, 2007.)</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44</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247603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smtClean="0"/>
              <a:t> Victims of abuse have learned from their childhood experiences that violence is an appropriate and acceptable form of discipline. Violence may be perpetuated from one generation to another, as each generation learns to behave abusively (and fails to learn the skills needed to solve problems and instill discipline without resorting to physical violence) through its participation in an abusive, violent family.</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50</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7426219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t> Abusive parents may frighten, belittle, or humiliate their children, thereby intimidating and harassing them.</a:t>
            </a:r>
          </a:p>
          <a:p>
            <a:pPr eaLnBrk="1" hangingPunct="1">
              <a:spcBef>
                <a:spcPct val="0"/>
              </a:spcBef>
              <a:buFontTx/>
              <a:buChar char="•"/>
            </a:pPr>
            <a:r>
              <a:rPr lang="en-US" altLang="en-US" dirty="0" smtClean="0"/>
              <a:t> Children may be made to feel like disappointments or failures, or they may be constantly reminded that they are a burden to their parents.</a:t>
            </a:r>
          </a:p>
          <a:p>
            <a:pPr eaLnBrk="1" hangingPunct="1">
              <a:spcBef>
                <a:spcPct val="0"/>
              </a:spcBef>
              <a:buFontTx/>
              <a:buChar char="•"/>
            </a:pPr>
            <a:r>
              <a:rPr lang="en-US" altLang="en-US" dirty="0" smtClean="0"/>
              <a:t> Parents may tell their children that they wish they had never had children and specifically that they wish that their children had never been born. </a:t>
            </a:r>
          </a:p>
          <a:p>
            <a:pPr eaLnBrk="1" hangingPunct="1">
              <a:spcBef>
                <a:spcPct val="0"/>
              </a:spcBef>
              <a:buFontTx/>
              <a:buChar char="•"/>
            </a:pPr>
            <a:r>
              <a:rPr lang="en-US" altLang="en-US" dirty="0" smtClean="0"/>
              <a:t> Children may be threatened with abandonment or even death. In other instances, older children may be exploited. They may be forced to seek employment and then to give their earnings to their parents.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4150641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Figure 8-3 Abuse Alters the Brain</a:t>
            </a:r>
          </a:p>
          <a:p>
            <a:r>
              <a:rPr lang="en-US" altLang="en-US" dirty="0" smtClean="0"/>
              <a:t>The limbic system, comprised of the hippocampus and amygdala,</a:t>
            </a:r>
          </a:p>
          <a:p>
            <a:r>
              <a:rPr lang="en-US" altLang="en-US" dirty="0" smtClean="0"/>
              <a:t>can be permanently altered as a result of childhood abuse.</a:t>
            </a:r>
          </a:p>
          <a:p>
            <a:endParaRPr lang="en-US" altLang="en-US" dirty="0" smtClean="0"/>
          </a:p>
          <a:p>
            <a:r>
              <a:rPr lang="en-US" altLang="en-US" dirty="0" smtClean="0"/>
              <a:t>The stress, fear, and terror produced by abuse may also produce permanent changes in the brain due to overstimulation of the limbic system. Because the limbic system is involved in the regulation of memory and emotion, the result can be antisocial behavior during adulthood.</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53</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6492886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b="1" u="sng" dirty="0" smtClean="0"/>
              <a:t> Moral development</a:t>
            </a:r>
            <a:r>
              <a:rPr lang="en-US" altLang="en-US" dirty="0" smtClean="0"/>
              <a:t> refers to changes in people</a:t>
            </a:r>
            <a:r>
              <a:rPr lang="en-US" altLang="ja-JP" dirty="0" smtClean="0"/>
              <a:t>'s sense of justice and of what is right and wrong, and in their behavior related to moral issues.</a:t>
            </a:r>
            <a:endParaRPr lang="en-US" altLang="en-US"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55</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9354143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smtClean="0"/>
              <a:t> It is now clear that preschool-age children understand the notion of intentionality by about age 3, and this allows them to make judgments based on intent at an earlier age than Piaget supposed. Specifically, when provided with moral questions that emphasize intent, preschool children judge someone who is intentionally bad as more </a:t>
            </a:r>
            <a:r>
              <a:rPr lang="ja-JP" altLang="en-US" dirty="0" smtClean="0"/>
              <a:t>“</a:t>
            </a:r>
            <a:r>
              <a:rPr lang="en-US" altLang="ja-JP" dirty="0" smtClean="0"/>
              <a:t>naughty</a:t>
            </a:r>
            <a:r>
              <a:rPr lang="ja-JP" altLang="en-US" dirty="0" smtClean="0"/>
              <a:t>”</a:t>
            </a:r>
            <a:r>
              <a:rPr lang="en-US" altLang="ja-JP" dirty="0" smtClean="0"/>
              <a:t> than someone who is unintentionally bad, but who creates more objective damage. Moreover, by the age of 4, they judge intentional lying wrong.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59</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8105295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t> Not all models are equally effective in producing prosocial responses. </a:t>
            </a:r>
          </a:p>
          <a:p>
            <a:pPr eaLnBrk="1" hangingPunct="1">
              <a:spcBef>
                <a:spcPct val="0"/>
              </a:spcBef>
              <a:buFontTx/>
              <a:buChar char="•"/>
            </a:pPr>
            <a:r>
              <a:rPr lang="en-US" altLang="en-US" dirty="0" smtClean="0"/>
              <a:t> Preschoolers are more apt to model the behavior of warm, responsive adults than of adults who appear colder.</a:t>
            </a:r>
          </a:p>
          <a:p>
            <a:pPr eaLnBrk="1" hangingPunct="1">
              <a:spcBef>
                <a:spcPct val="0"/>
              </a:spcBef>
              <a:buFontTx/>
              <a:buChar char="•"/>
            </a:pPr>
            <a:r>
              <a:rPr lang="en-US" altLang="en-US" dirty="0" smtClean="0"/>
              <a:t> Models viewed as highly competent or high in prestige are more effective than others.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60</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8043278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t> Not all models are equally effective in producing prosocial responses. </a:t>
            </a:r>
          </a:p>
          <a:p>
            <a:pPr eaLnBrk="1" hangingPunct="1">
              <a:spcBef>
                <a:spcPct val="0"/>
              </a:spcBef>
              <a:buFontTx/>
              <a:buChar char="•"/>
            </a:pPr>
            <a:r>
              <a:rPr lang="en-US" altLang="en-US" dirty="0" smtClean="0"/>
              <a:t> Preschoolers are more apt to model the behavior of warm, responsive adults than of adults who appear colder.</a:t>
            </a:r>
          </a:p>
          <a:p>
            <a:pPr eaLnBrk="1" hangingPunct="1">
              <a:spcBef>
                <a:spcPct val="0"/>
              </a:spcBef>
              <a:buFontTx/>
              <a:buChar char="•"/>
            </a:pPr>
            <a:r>
              <a:rPr lang="en-US" altLang="en-US" dirty="0" smtClean="0"/>
              <a:t> Models viewed as highly competent or high in prestige are more effective than others.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985178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b="1" u="sng" dirty="0" smtClean="0"/>
              <a:t> Empathy</a:t>
            </a:r>
            <a:r>
              <a:rPr lang="en-US" altLang="en-US" dirty="0" smtClean="0"/>
              <a:t>—the understanding of what another individual feels. </a:t>
            </a:r>
          </a:p>
          <a:p>
            <a:pPr eaLnBrk="1" hangingPunct="1">
              <a:spcBef>
                <a:spcPct val="0"/>
              </a:spcBef>
              <a:buFontTx/>
              <a:buChar char="•"/>
            </a:pPr>
            <a:r>
              <a:rPr lang="en-US" altLang="en-US" dirty="0" smtClean="0"/>
              <a:t> One-year-old infants cry when they hear other infants crying. </a:t>
            </a:r>
          </a:p>
          <a:p>
            <a:pPr eaLnBrk="1" hangingPunct="1">
              <a:spcBef>
                <a:spcPct val="0"/>
              </a:spcBef>
              <a:buFontTx/>
              <a:buChar char="•"/>
            </a:pPr>
            <a:r>
              <a:rPr lang="en-US" altLang="en-US" dirty="0" smtClean="0"/>
              <a:t> By 2 and 3, toddlers will offer gifts and spontaneously share toys with other children and adults, even if they are strangers.</a:t>
            </a:r>
          </a:p>
          <a:p>
            <a:pPr eaLnBrk="1" hangingPunct="1">
              <a:spcBef>
                <a:spcPct val="0"/>
              </a:spcBef>
              <a:buFontTx/>
              <a:buChar char="•"/>
            </a:pPr>
            <a:r>
              <a:rPr lang="en-US" altLang="en-US" dirty="0" smtClean="0"/>
              <a:t> During the preschool years, empathy continues to grow as children</a:t>
            </a:r>
            <a:r>
              <a:rPr lang="en-US" altLang="ja-JP" dirty="0" smtClean="0"/>
              <a:t>'s ability to monitor and regulate their emotional and cognitive responses increases. </a:t>
            </a:r>
          </a:p>
          <a:p>
            <a:pPr eaLnBrk="1" hangingPunct="1">
              <a:spcBef>
                <a:spcPct val="0"/>
              </a:spcBef>
              <a:buFontTx/>
              <a:buNone/>
            </a:pPr>
            <a:endParaRPr lang="en-US" altLang="en-US" dirty="0" smtClean="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63</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6276170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smtClean="0"/>
              <a:t> Aggression among preschoolers is quite common, though attacks such as this are not. The potential for verbal hostility, shoving matches, kicking, and other forms of aggression is present throughout the preschool period, although the degree to which aggression is acted out changes as children become older.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64</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9008440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b="1" u="sng" dirty="0" smtClean="0"/>
              <a:t> Emotional self-regulation</a:t>
            </a:r>
            <a:r>
              <a:rPr lang="en-US" altLang="en-US" dirty="0" smtClean="0"/>
              <a:t> is the capability to adjust emotions to a desired state and level of intensity.</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65</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2553652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b="1" u="sng" dirty="0" smtClean="0"/>
              <a:t> Instrumental aggression</a:t>
            </a:r>
            <a:r>
              <a:rPr lang="en-US" altLang="en-US" dirty="0" smtClean="0"/>
              <a:t> is aggression motivated by the desire to obtain a concrete goal, such as playing with a desirable toy that another child is playing with.</a:t>
            </a:r>
          </a:p>
          <a:p>
            <a:pPr eaLnBrk="1" hangingPunct="1">
              <a:spcBef>
                <a:spcPct val="0"/>
              </a:spcBef>
              <a:buFontTx/>
              <a:buChar char="•"/>
            </a:pPr>
            <a:r>
              <a:rPr lang="en-US" altLang="en-US" b="1" u="sng" dirty="0" smtClean="0"/>
              <a:t> Relational aggression</a:t>
            </a:r>
            <a:r>
              <a:rPr lang="en-US" altLang="en-US" dirty="0" smtClean="0"/>
              <a:t>, which is nonphysical aggression that is intended to hurt another person</a:t>
            </a:r>
            <a:r>
              <a:rPr lang="en-US" altLang="ja-JP" dirty="0" smtClean="0"/>
              <a:t>'s feelings. </a:t>
            </a:r>
            <a:endParaRPr lang="en-US" altLang="en-US" dirty="0" smtClean="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66</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1385693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ltLang="en-US" dirty="0" smtClean="0"/>
              <a:t>This series of photos is from Albert Bandura's classic Bobo doll experiment, designed to illustrate social learning of</a:t>
            </a:r>
            <a:r>
              <a:rPr lang="en-US" altLang="en-US" baseline="0" dirty="0" smtClean="0"/>
              <a:t> </a:t>
            </a:r>
            <a:r>
              <a:rPr lang="en-US" altLang="en-US" dirty="0" smtClean="0"/>
              <a:t>aggression. </a:t>
            </a:r>
          </a:p>
          <a:p>
            <a:pPr marL="171450" indent="-171450">
              <a:buFontTx/>
              <a:buChar char="•"/>
            </a:pPr>
            <a:r>
              <a:rPr lang="en-US" altLang="en-US" dirty="0" smtClean="0"/>
              <a:t>The photos clearly show how the adult model's aggressive behavior (in the first row) is imitated by children who</a:t>
            </a:r>
            <a:r>
              <a:rPr lang="en-US" altLang="en-US" baseline="0" dirty="0" smtClean="0"/>
              <a:t> </a:t>
            </a:r>
            <a:r>
              <a:rPr lang="en-US" altLang="en-US" dirty="0" smtClean="0"/>
              <a:t>had viewed the aggressive behavior  (second and third rows). </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69</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9005087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t> Ask: Using sheet provided, list positive and negative effects of video games playing on children.</a:t>
            </a:r>
          </a:p>
          <a:p>
            <a:pPr eaLnBrk="1" hangingPunct="1">
              <a:spcBef>
                <a:spcPct val="0"/>
              </a:spcBef>
              <a:buFontTx/>
              <a:buChar char="•"/>
            </a:pPr>
            <a:r>
              <a:rPr lang="en-US" altLang="en-US" dirty="0" smtClean="0"/>
              <a:t> Provide Fact Sheet on Effects of Video Games on Children (http://www.mediafamily.org/facts/facts_effect.shtml)</a:t>
            </a:r>
          </a:p>
          <a:p>
            <a:pPr eaLnBrk="1" hangingPunct="1">
              <a:spcBef>
                <a:spcPct val="0"/>
              </a:spcBef>
              <a:buFontTx/>
              <a:buChar char="•"/>
            </a:pPr>
            <a:r>
              <a:rPr lang="en-US" altLang="en-US" dirty="0" smtClean="0"/>
              <a:t> Ask: How many </a:t>
            </a:r>
            <a:r>
              <a:rPr lang="ja-JP" altLang="en-US" dirty="0" smtClean="0"/>
              <a:t>“</a:t>
            </a:r>
            <a:r>
              <a:rPr lang="en-US" altLang="ja-JP" dirty="0" smtClean="0"/>
              <a:t>facts</a:t>
            </a:r>
            <a:r>
              <a:rPr lang="ja-JP" altLang="en-US" dirty="0" smtClean="0"/>
              <a:t>”</a:t>
            </a:r>
            <a:r>
              <a:rPr lang="en-US" altLang="ja-JP" dirty="0" smtClean="0"/>
              <a:t> are on your list?</a:t>
            </a:r>
          </a:p>
          <a:p>
            <a:pPr eaLnBrk="1" hangingPunct="1">
              <a:spcBef>
                <a:spcPct val="0"/>
              </a:spcBef>
              <a:buFontTx/>
              <a:buChar char="•"/>
            </a:pPr>
            <a:r>
              <a:rPr lang="en-US" altLang="en-US" dirty="0" smtClean="0"/>
              <a:t> Discussion Questions:</a:t>
            </a:r>
          </a:p>
          <a:p>
            <a:pPr lvl="1" eaLnBrk="1" hangingPunct="1">
              <a:spcBef>
                <a:spcPct val="0"/>
              </a:spcBef>
              <a:buFontTx/>
              <a:buChar char="•"/>
            </a:pPr>
            <a:r>
              <a:rPr lang="en-US" altLang="en-US" dirty="0" smtClean="0"/>
              <a:t> Is the violence rewarded or punished? What are the consequences? How graphic is the violence? Is the violence against humans or inanimate objects? Is the violence sexual? How can parents and caregivers know?</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71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8295086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smtClean="0"/>
              <a:t>If this slide</a:t>
            </a:r>
            <a:r>
              <a:rPr lang="en-US" baseline="0" dirty="0" smtClean="0"/>
              <a:t> was not included in the original PPT, it should be added.</a:t>
            </a: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72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hasCustomPrompt="1"/>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dirty="0" smtClean="0"/>
              <a:t>a</a:t>
            </a:r>
            <a:endParaRPr dirty="0"/>
          </a:p>
        </p:txBody>
      </p:sp>
      <p:sp>
        <p:nvSpPr>
          <p:cNvPr id="26" name="Shape 26"/>
          <p:cNvSpPr txBox="1">
            <a:spLocks noGrp="1"/>
          </p:cNvSpPr>
          <p:nvPr>
            <p:ph type="body" idx="1" hasCustomPrompt="1"/>
          </p:nvPr>
        </p:nvSpPr>
        <p:spPr>
          <a:xfrm>
            <a:off x="457200" y="1600200"/>
            <a:ext cx="8229600" cy="45259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3464"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Cfd</a:t>
            </a:r>
          </a:p>
          <a:p>
            <a:pPr lvl="1"/>
            <a:r>
              <a:rPr lang="en-US" dirty="0" err="1" smtClean="0"/>
              <a:t>abd</a:t>
            </a:r>
            <a:endParaRPr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9" name="Shape 29"/>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dirty="0">
              <a:solidFill>
                <a:schemeClr val="dk1"/>
              </a:solidFill>
              <a:latin typeface="Arial"/>
              <a:ea typeface="Arial"/>
              <a:cs typeface="Arial"/>
              <a:sym typeface="Arial"/>
            </a:endParaRPr>
          </a:p>
        </p:txBody>
      </p:sp>
      <p:sp>
        <p:nvSpPr>
          <p:cNvPr id="10"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3005373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18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sp>
        <p:nvSpPr>
          <p:cNvPr id="13" name="TextBox 12"/>
          <p:cNvSpPr txBox="1"/>
          <p:nvPr userDrawn="1"/>
        </p:nvSpPr>
        <p:spPr>
          <a:xfrm>
            <a:off x="1905000" y="6477000"/>
            <a:ext cx="7162800" cy="276999"/>
          </a:xfrm>
          <a:prstGeom prst="rect">
            <a:avLst/>
          </a:prstGeom>
          <a:noFill/>
        </p:spPr>
        <p:txBody>
          <a:bodyPr wrap="square" rtlCol="0">
            <a:spAutoFit/>
          </a:bodyPr>
          <a:lstStyle/>
          <a:p>
            <a:pPr algn="r">
              <a:defRPr/>
            </a:pPr>
            <a:r>
              <a:rPr lang="en-US" altLang="en-US" sz="1200" dirty="0">
                <a:latin typeface="Verdana"/>
                <a:ea typeface="Verdana" panose="020B0604030504040204" pitchFamily="34" charset="0"/>
                <a:cs typeface="Verdana"/>
              </a:rPr>
              <a:t>Copyright © 2017, 2007, 2003 Pearson Education, Inc. All Rights Reserved.</a:t>
            </a:r>
          </a:p>
        </p:txBody>
      </p:sp>
      <p:sp>
        <p:nvSpPr>
          <p:cNvPr id="2" name="Rectangle 1"/>
          <p:cNvSpPr/>
          <p:nvPr userDrawn="1"/>
        </p:nvSpPr>
        <p:spPr>
          <a:xfrm>
            <a:off x="1905000" y="6477000"/>
            <a:ext cx="7239000" cy="279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smtClean="0"/>
          </a:p>
        </p:txBody>
      </p:sp>
      <p:pic>
        <p:nvPicPr>
          <p:cNvPr id="12" name="Shape 15" descr="Pearson Logo"/>
          <p:cNvPicPr preferRelativeResize="0"/>
          <p:nvPr userDrawn="1"/>
        </p:nvPicPr>
        <p:blipFill rotWithShape="1">
          <a:blip r:embed="rId2">
            <a:alphaModFix/>
          </a:blip>
          <a:srcRect/>
          <a:stretch/>
        </p:blipFill>
        <p:spPr>
          <a:xfrm>
            <a:off x="443972" y="6429709"/>
            <a:ext cx="917999" cy="279914"/>
          </a:xfrm>
          <a:prstGeom prst="rect">
            <a:avLst/>
          </a:prstGeom>
          <a:noFill/>
          <a:ln>
            <a:noFill/>
          </a:ln>
        </p:spPr>
      </p:pic>
    </p:spTree>
    <p:extLst>
      <p:ext uri="{BB962C8B-B14F-4D97-AF65-F5344CB8AC3E}">
        <p14:creationId xmlns:p14="http://schemas.microsoft.com/office/powerpoint/2010/main" val="10966899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Content Placeholder 2"/>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5">
            <a:alphaModFix/>
          </a:blip>
          <a:srcRect/>
          <a:stretch/>
        </p:blipFill>
        <p:spPr>
          <a:xfrm>
            <a:off x="443972" y="6429709"/>
            <a:ext cx="917999" cy="279914"/>
          </a:xfrm>
          <a:prstGeom prst="rect">
            <a:avLst/>
          </a:prstGeom>
          <a:noFill/>
          <a:ln>
            <a:noFill/>
          </a:ln>
        </p:spPr>
      </p:pic>
      <p:sp>
        <p:nvSpPr>
          <p:cNvPr id="16" name="Shape 16"/>
          <p:cNvSpPr txBox="1"/>
          <p:nvPr/>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49" r:id="rId1"/>
    <p:sldLayoutId id="2147483660" r:id="rId2"/>
    <p:sldLayoutId id="2147483662" r:id="rId3"/>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childwelfare.gov/pubs/factsheets"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dirty="0"/>
              <a:t>Development Across the Life Span</a:t>
            </a:r>
            <a:endParaRPr lang="en-US" b="0" dirty="0"/>
          </a:p>
        </p:txBody>
      </p:sp>
      <p:sp>
        <p:nvSpPr>
          <p:cNvPr id="4" name="Text Placeholder  2"/>
          <p:cNvSpPr>
            <a:spLocks noGrp="1"/>
          </p:cNvSpPr>
          <p:nvPr>
            <p:ph type="body" sz="quarter" idx="13"/>
          </p:nvPr>
        </p:nvSpPr>
        <p:spPr>
          <a:xfrm>
            <a:off x="457200" y="892630"/>
            <a:ext cx="8229600" cy="478970"/>
          </a:xfrm>
        </p:spPr>
        <p:txBody>
          <a:bodyPr anchor="b"/>
          <a:lstStyle/>
          <a:p>
            <a:r>
              <a:rPr lang="en-US" sz="2000" dirty="0">
                <a:latin typeface="+mn-lt"/>
              </a:rPr>
              <a:t>Eighth</a:t>
            </a:r>
            <a:r>
              <a:rPr lang="en-US" sz="2000" dirty="0" smtClean="0">
                <a:latin typeface="+mn-lt"/>
                <a:cs typeface="Arial" panose="020B0604020202020204" pitchFamily="34" charset="0"/>
              </a:rPr>
              <a:t> Edition</a:t>
            </a:r>
            <a:endParaRPr lang="en-US" sz="2000" dirty="0">
              <a:latin typeface="+mn-lt"/>
              <a:cs typeface="Arial" panose="020B0604020202020204" pitchFamily="34" charset="0"/>
            </a:endParaRPr>
          </a:p>
        </p:txBody>
      </p:sp>
      <p:sp>
        <p:nvSpPr>
          <p:cNvPr id="5" name="Text Placeholder 3"/>
          <p:cNvSpPr>
            <a:spLocks noGrp="1"/>
          </p:cNvSpPr>
          <p:nvPr>
            <p:ph type="body" sz="quarter" idx="14"/>
          </p:nvPr>
        </p:nvSpPr>
        <p:spPr/>
        <p:txBody>
          <a:bodyPr/>
          <a:lstStyle/>
          <a:p>
            <a:pPr algn="ctr"/>
            <a:r>
              <a:rPr lang="en-US" b="1" dirty="0">
                <a:latin typeface="+mn-lt"/>
                <a:cs typeface="Arial" panose="020B0604020202020204" pitchFamily="34" charset="0"/>
              </a:rPr>
              <a:t>Chapter </a:t>
            </a:r>
            <a:r>
              <a:rPr lang="en-US" b="1" dirty="0" smtClean="0">
                <a:latin typeface="+mn-lt"/>
                <a:cs typeface="Arial" panose="020B0604020202020204" pitchFamily="34" charset="0"/>
              </a:rPr>
              <a:t>8</a:t>
            </a:r>
            <a:endParaRPr lang="en-US" b="1" dirty="0">
              <a:latin typeface="+mn-lt"/>
              <a:cs typeface="Arial" panose="020B0604020202020204" pitchFamily="34" charset="0"/>
            </a:endParaRPr>
          </a:p>
        </p:txBody>
      </p:sp>
      <p:sp>
        <p:nvSpPr>
          <p:cNvPr id="3" name="Text Placeholder 4"/>
          <p:cNvSpPr>
            <a:spLocks noGrp="1"/>
          </p:cNvSpPr>
          <p:nvPr>
            <p:ph type="body" sz="quarter" idx="15"/>
          </p:nvPr>
        </p:nvSpPr>
        <p:spPr>
          <a:xfrm>
            <a:off x="5029200" y="3200401"/>
            <a:ext cx="3657600" cy="1219200"/>
          </a:xfrm>
        </p:spPr>
        <p:txBody>
          <a:bodyPr/>
          <a:lstStyle/>
          <a:p>
            <a:pPr marL="101600" algn="ctr"/>
            <a:r>
              <a:rPr lang="en-US" dirty="0">
                <a:latin typeface="+mn-lt"/>
                <a:ea typeface="ＭＳ Ｐゴシック" charset="0"/>
              </a:rPr>
              <a:t>Social and Personality Development in the Preschool Years</a:t>
            </a:r>
            <a:endParaRPr lang="en-US" dirty="0">
              <a:latin typeface="+mn-lt"/>
            </a:endParaRPr>
          </a:p>
        </p:txBody>
      </p:sp>
      <p:pic>
        <p:nvPicPr>
          <p:cNvPr id="9" name="Picture 5" descr="Front Cover: Development Across the Life Span Eighth Edition by Feldm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 y="1758328"/>
            <a:ext cx="3352800" cy="4290270"/>
          </a:xfrm>
          <a:prstGeom prst="rect">
            <a:avLst/>
          </a:prstGeom>
        </p:spPr>
      </p:pic>
      <p:sp>
        <p:nvSpPr>
          <p:cNvPr id="11" name="Text Placeholder 6"/>
          <p:cNvSpPr txBox="1">
            <a:spLocks noGrp="1"/>
          </p:cNvSpPr>
          <p:nvPr>
            <p:ph type="body" sz="quarter" idx="4294967295"/>
          </p:nvPr>
        </p:nvSpPr>
        <p:spPr>
          <a:xfrm>
            <a:off x="2058254" y="6377926"/>
            <a:ext cx="6705600" cy="184150"/>
          </a:xfrm>
          <a:prstGeom prst="rect">
            <a:avLst/>
          </a:prstGeom>
          <a:noFill/>
        </p:spPr>
        <p:txBody>
          <a:bodyPr wrap="square" rtlCol="0">
            <a:spAutoFit/>
          </a:bodyPr>
          <a:lstStyle/>
          <a:p>
            <a:pPr marL="0" indent="0" algn="r">
              <a:buNone/>
              <a:defRPr/>
            </a:pPr>
            <a:r>
              <a:rPr lang="en-US" altLang="en-US" sz="1200" dirty="0" smtClean="0">
                <a:latin typeface="Verdana"/>
                <a:ea typeface="Verdana" panose="020B0604030504040204" pitchFamily="34" charset="0"/>
                <a:cs typeface="Verdana"/>
              </a:rPr>
              <a:t>Copyright </a:t>
            </a:r>
            <a:r>
              <a:rPr lang="en-US" altLang="en-US" sz="1200" dirty="0">
                <a:latin typeface="Verdana"/>
                <a:ea typeface="Verdana" panose="020B0604030504040204" pitchFamily="34" charset="0"/>
                <a:cs typeface="Verdana"/>
              </a:rPr>
              <a:t>© </a:t>
            </a:r>
            <a:r>
              <a:rPr lang="en-US" altLang="en-US" sz="1200" dirty="0" smtClean="0">
                <a:latin typeface="Verdana"/>
                <a:ea typeface="Verdana" panose="020B0604030504040204" pitchFamily="34" charset="0"/>
                <a:cs typeface="Verdana"/>
              </a:rPr>
              <a:t>2017, 2014, 2011 </a:t>
            </a:r>
            <a:r>
              <a:rPr lang="en-US" altLang="en-US" sz="1200" dirty="0">
                <a:latin typeface="Verdana"/>
                <a:ea typeface="Verdana" panose="020B0604030504040204" pitchFamily="34" charset="0"/>
                <a:cs typeface="Verdana"/>
              </a:rPr>
              <a:t>Pearson Education, Inc. All Rights </a:t>
            </a:r>
            <a:r>
              <a:rPr lang="en-US" altLang="en-US" sz="1200" dirty="0" smtClean="0">
                <a:latin typeface="Verdana"/>
                <a:ea typeface="Verdana" panose="020B0604030504040204" pitchFamily="34" charset="0"/>
                <a:cs typeface="Verdana"/>
              </a:rPr>
              <a:t>Reserved</a:t>
            </a:r>
            <a:endParaRPr lang="en-US" altLang="en-US" sz="1200" dirty="0">
              <a:latin typeface="Verdana"/>
              <a:ea typeface="Verdana" panose="020B0604030504040204" pitchFamily="34" charset="0"/>
              <a:cs typeface="Verdana"/>
            </a:endParaRPr>
          </a:p>
        </p:txBody>
      </p:sp>
      <p:sp>
        <p:nvSpPr>
          <p:cNvPr id="6" name="TextBox 7"/>
          <p:cNvSpPr txBox="1"/>
          <p:nvPr/>
        </p:nvSpPr>
        <p:spPr>
          <a:xfrm>
            <a:off x="5715000" y="4686300"/>
            <a:ext cx="2438400" cy="1169551"/>
          </a:xfrm>
          <a:prstGeom prst="rect">
            <a:avLst/>
          </a:prstGeom>
          <a:noFill/>
        </p:spPr>
        <p:txBody>
          <a:bodyPr wrap="square" rtlCol="0">
            <a:spAutoFit/>
          </a:bodyPr>
          <a:lstStyle/>
          <a:p>
            <a:r>
              <a:rPr lang="en-US" dirty="0" smtClean="0">
                <a:solidFill>
                  <a:schemeClr val="bg1"/>
                </a:solidFill>
                <a:latin typeface="+mn-lt"/>
              </a:rPr>
              <a:t>Slides in this presentation contain hyperlinks. JAWS users should be able to get a list of links by using INSERT+F7</a:t>
            </a:r>
            <a:endParaRPr lang="en-US" dirty="0">
              <a:solidFill>
                <a:schemeClr val="bg1"/>
              </a:solidFill>
              <a:latin typeface="+mn-lt"/>
            </a:endParaRPr>
          </a:p>
        </p:txBody>
      </p:sp>
    </p:spTree>
    <p:extLst>
      <p:ext uri="{BB962C8B-B14F-4D97-AF65-F5344CB8AC3E}">
        <p14:creationId xmlns:p14="http://schemas.microsoft.com/office/powerpoint/2010/main" val="1976529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Learning</a:t>
            </a:r>
            <a:r>
              <a:rPr lang="en-US" altLang="en-US" sz="3600" dirty="0"/>
              <a:t> </a:t>
            </a:r>
            <a:r>
              <a:rPr lang="en-US" altLang="en-US" dirty="0"/>
              <a:t>Objectives </a:t>
            </a:r>
            <a:r>
              <a:rPr lang="en-US" altLang="en-US" sz="2000" b="0" dirty="0"/>
              <a:t>(1 of 3</a:t>
            </a:r>
            <a:r>
              <a:rPr lang="en-US" altLang="en-US" sz="2000" b="0" dirty="0" smtClean="0"/>
              <a:t>)</a:t>
            </a:r>
            <a:endParaRPr lang="en-US" sz="2000" b="0" dirty="0"/>
          </a:p>
        </p:txBody>
      </p:sp>
      <p:sp>
        <p:nvSpPr>
          <p:cNvPr id="3" name="Content Placeholder 2"/>
          <p:cNvSpPr>
            <a:spLocks noGrp="1"/>
          </p:cNvSpPr>
          <p:nvPr>
            <p:ph type="body" idx="1"/>
          </p:nvPr>
        </p:nvSpPr>
        <p:spPr/>
        <p:txBody>
          <a:bodyPr/>
          <a:lstStyle/>
          <a:p>
            <a:pPr marL="0" indent="-625475">
              <a:buNone/>
            </a:pPr>
            <a:r>
              <a:rPr lang="en-US" b="1" dirty="0">
                <a:solidFill>
                  <a:schemeClr val="tx2"/>
                </a:solidFill>
              </a:rPr>
              <a:t>8.1</a:t>
            </a:r>
            <a:r>
              <a:rPr lang="en-US" dirty="0"/>
              <a:t> Describe the major developmental challenges that preschool-age children face.</a:t>
            </a:r>
          </a:p>
          <a:p>
            <a:pPr marL="0" indent="-625475">
              <a:buNone/>
            </a:pPr>
            <a:r>
              <a:rPr lang="en-US" b="1" dirty="0">
                <a:solidFill>
                  <a:schemeClr val="tx2"/>
                </a:solidFill>
              </a:rPr>
              <a:t>8.2</a:t>
            </a:r>
            <a:r>
              <a:rPr lang="en-US" dirty="0"/>
              <a:t> Explain how preschool-age children develop a concept of themselves.</a:t>
            </a:r>
          </a:p>
          <a:p>
            <a:pPr marL="0" indent="-625475">
              <a:buNone/>
            </a:pPr>
            <a:r>
              <a:rPr lang="en-US" b="1" dirty="0">
                <a:solidFill>
                  <a:schemeClr val="tx2"/>
                </a:solidFill>
              </a:rPr>
              <a:t>8.3</a:t>
            </a:r>
            <a:r>
              <a:rPr lang="en-US" dirty="0"/>
              <a:t> Explain how preschool-age children develop a sense of racial identity and gender.</a:t>
            </a:r>
          </a:p>
          <a:p>
            <a:pPr marL="0" indent="-625475">
              <a:buNone/>
            </a:pPr>
            <a:r>
              <a:rPr lang="en-US" b="1" dirty="0">
                <a:solidFill>
                  <a:schemeClr val="tx2"/>
                </a:solidFill>
              </a:rPr>
              <a:t>8.4</a:t>
            </a:r>
            <a:r>
              <a:rPr lang="en-US" dirty="0"/>
              <a:t> Describe the sorts of social relationships that preschool-age children engage in.</a:t>
            </a:r>
          </a:p>
        </p:txBody>
      </p:sp>
    </p:spTree>
    <p:extLst>
      <p:ext uri="{BB962C8B-B14F-4D97-AF65-F5344CB8AC3E}">
        <p14:creationId xmlns:p14="http://schemas.microsoft.com/office/powerpoint/2010/main" val="39132395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Learning</a:t>
            </a:r>
            <a:r>
              <a:rPr lang="en-US" altLang="en-US" sz="3600" dirty="0"/>
              <a:t> </a:t>
            </a:r>
            <a:r>
              <a:rPr lang="en-US" altLang="en-US" dirty="0"/>
              <a:t>Objectives </a:t>
            </a:r>
            <a:r>
              <a:rPr lang="en-US" altLang="en-US" sz="2000" b="0" dirty="0" smtClean="0"/>
              <a:t>(2 </a:t>
            </a:r>
            <a:r>
              <a:rPr lang="en-US" altLang="en-US" sz="2000" b="0" dirty="0"/>
              <a:t>of 3</a:t>
            </a:r>
            <a:r>
              <a:rPr lang="en-US" altLang="en-US" sz="2000" b="0" dirty="0" smtClean="0"/>
              <a:t>)</a:t>
            </a:r>
            <a:endParaRPr lang="en-US" sz="2000" b="0" dirty="0"/>
          </a:p>
        </p:txBody>
      </p:sp>
      <p:sp>
        <p:nvSpPr>
          <p:cNvPr id="3" name="Content Placeholder 2"/>
          <p:cNvSpPr>
            <a:spLocks noGrp="1"/>
          </p:cNvSpPr>
          <p:nvPr>
            <p:ph type="body" idx="1"/>
          </p:nvPr>
        </p:nvSpPr>
        <p:spPr/>
        <p:txBody>
          <a:bodyPr/>
          <a:lstStyle/>
          <a:p>
            <a:pPr marL="625475" indent="-625475">
              <a:buNone/>
            </a:pPr>
            <a:r>
              <a:rPr lang="en-US" b="1" dirty="0">
                <a:solidFill>
                  <a:schemeClr val="tx2"/>
                </a:solidFill>
              </a:rPr>
              <a:t>8.5</a:t>
            </a:r>
            <a:r>
              <a:rPr lang="en-US" dirty="0">
                <a:solidFill>
                  <a:schemeClr val="tx2"/>
                </a:solidFill>
              </a:rPr>
              <a:t> </a:t>
            </a:r>
            <a:r>
              <a:rPr lang="en-US" dirty="0"/>
              <a:t>Explain how and why preschool-age children play.</a:t>
            </a:r>
          </a:p>
          <a:p>
            <a:pPr marL="0" indent="-625475">
              <a:buNone/>
            </a:pPr>
            <a:r>
              <a:rPr lang="en-US" b="1" dirty="0">
                <a:solidFill>
                  <a:schemeClr val="tx2"/>
                </a:solidFill>
              </a:rPr>
              <a:t>8.6</a:t>
            </a:r>
            <a:r>
              <a:rPr lang="en-US" dirty="0"/>
              <a:t> Summarize how thinking changes in the preschool years.</a:t>
            </a:r>
          </a:p>
          <a:p>
            <a:pPr marL="0" indent="-625475">
              <a:buNone/>
            </a:pPr>
            <a:r>
              <a:rPr lang="en-US" b="1" dirty="0">
                <a:solidFill>
                  <a:schemeClr val="tx2"/>
                </a:solidFill>
              </a:rPr>
              <a:t>8.7</a:t>
            </a:r>
            <a:r>
              <a:rPr lang="en-US" dirty="0"/>
              <a:t> Describe ways in which family relationships affect the development of preschool-age children.</a:t>
            </a:r>
          </a:p>
          <a:p>
            <a:pPr marL="0" indent="-625475">
              <a:buNone/>
            </a:pPr>
            <a:r>
              <a:rPr lang="en-US" b="1" dirty="0">
                <a:solidFill>
                  <a:schemeClr val="tx2"/>
                </a:solidFill>
              </a:rPr>
              <a:t>8.8</a:t>
            </a:r>
            <a:r>
              <a:rPr lang="en-US" dirty="0"/>
              <a:t> Describe the kinds of disciplinary styles parents employ with preschool-age children and what effects they have.</a:t>
            </a:r>
          </a:p>
        </p:txBody>
      </p:sp>
    </p:spTree>
    <p:extLst>
      <p:ext uri="{BB962C8B-B14F-4D97-AF65-F5344CB8AC3E}">
        <p14:creationId xmlns:p14="http://schemas.microsoft.com/office/powerpoint/2010/main" val="14318909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Learning</a:t>
            </a:r>
            <a:r>
              <a:rPr lang="en-US" altLang="en-US" sz="3600" dirty="0"/>
              <a:t> </a:t>
            </a:r>
            <a:r>
              <a:rPr lang="en-US" altLang="en-US" dirty="0"/>
              <a:t>Objectives </a:t>
            </a:r>
            <a:r>
              <a:rPr lang="en-US" altLang="en-US" sz="2000" b="0" dirty="0" smtClean="0"/>
              <a:t>(3 </a:t>
            </a:r>
            <a:r>
              <a:rPr lang="en-US" altLang="en-US" sz="2000" b="0" dirty="0"/>
              <a:t>of 3</a:t>
            </a:r>
            <a:r>
              <a:rPr lang="en-US" altLang="en-US" sz="2000" b="0" dirty="0" smtClean="0"/>
              <a:t>)</a:t>
            </a:r>
            <a:endParaRPr lang="en-US" sz="2000" b="0" dirty="0"/>
          </a:p>
        </p:txBody>
      </p:sp>
      <p:sp>
        <p:nvSpPr>
          <p:cNvPr id="3" name="Content Placeholder 2"/>
          <p:cNvSpPr>
            <a:spLocks noGrp="1"/>
          </p:cNvSpPr>
          <p:nvPr>
            <p:ph type="body" idx="1"/>
          </p:nvPr>
        </p:nvSpPr>
        <p:spPr/>
        <p:txBody>
          <a:bodyPr/>
          <a:lstStyle/>
          <a:p>
            <a:pPr marL="0" indent="-749300">
              <a:buNone/>
            </a:pPr>
            <a:r>
              <a:rPr lang="en-US" b="1" dirty="0">
                <a:solidFill>
                  <a:schemeClr val="tx2"/>
                </a:solidFill>
              </a:rPr>
              <a:t>8.9</a:t>
            </a:r>
            <a:r>
              <a:rPr lang="en-US" dirty="0"/>
              <a:t> List the factors that contribute to child abuse </a:t>
            </a:r>
            <a:r>
              <a:rPr lang="en-US" dirty="0" smtClean="0"/>
              <a:t>and neglect</a:t>
            </a:r>
            <a:r>
              <a:rPr lang="en-US" dirty="0"/>
              <a:t>.</a:t>
            </a:r>
          </a:p>
          <a:p>
            <a:pPr marL="0" indent="-746125">
              <a:buNone/>
            </a:pPr>
            <a:r>
              <a:rPr lang="en-US" b="1" dirty="0">
                <a:solidFill>
                  <a:schemeClr val="tx2"/>
                </a:solidFill>
              </a:rPr>
              <a:t>8.10</a:t>
            </a:r>
            <a:r>
              <a:rPr lang="en-US" dirty="0"/>
              <a:t> Define resilience, and describe how can it help abused children.</a:t>
            </a:r>
          </a:p>
          <a:p>
            <a:pPr marL="0" indent="-746125">
              <a:buNone/>
            </a:pPr>
            <a:r>
              <a:rPr lang="en-US" b="1" dirty="0">
                <a:solidFill>
                  <a:schemeClr val="tx2"/>
                </a:solidFill>
              </a:rPr>
              <a:t>8.11</a:t>
            </a:r>
            <a:r>
              <a:rPr lang="en-US" dirty="0">
                <a:solidFill>
                  <a:schemeClr val="tx2"/>
                </a:solidFill>
              </a:rPr>
              <a:t> </a:t>
            </a:r>
            <a:r>
              <a:rPr lang="en-US" dirty="0"/>
              <a:t>Explain how preschool-age children develop a moral sense.</a:t>
            </a:r>
          </a:p>
          <a:p>
            <a:pPr marL="0" indent="-746125">
              <a:buNone/>
            </a:pPr>
            <a:r>
              <a:rPr lang="en-US" b="1" dirty="0">
                <a:solidFill>
                  <a:schemeClr val="tx2"/>
                </a:solidFill>
              </a:rPr>
              <a:t>8.12</a:t>
            </a:r>
            <a:r>
              <a:rPr lang="en-US" dirty="0">
                <a:solidFill>
                  <a:schemeClr val="tx2"/>
                </a:solidFill>
              </a:rPr>
              <a:t> </a:t>
            </a:r>
            <a:r>
              <a:rPr lang="en-US" dirty="0"/>
              <a:t>Describe how aggression develops in preschool-age children.</a:t>
            </a:r>
          </a:p>
        </p:txBody>
      </p:sp>
    </p:spTree>
    <p:extLst>
      <p:ext uri="{BB962C8B-B14F-4D97-AF65-F5344CB8AC3E}">
        <p14:creationId xmlns:p14="http://schemas.microsoft.com/office/powerpoint/2010/main" val="37038421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Forming a Sense of Self</a:t>
            </a:r>
            <a:endParaRPr lang="en-US" dirty="0"/>
          </a:p>
        </p:txBody>
      </p:sp>
      <p:sp>
        <p:nvSpPr>
          <p:cNvPr id="7" name="Content Placeholder 2"/>
          <p:cNvSpPr>
            <a:spLocks noGrp="1"/>
          </p:cNvSpPr>
          <p:nvPr>
            <p:ph type="body" idx="1"/>
          </p:nvPr>
        </p:nvSpPr>
        <p:spPr/>
        <p:txBody>
          <a:bodyPr/>
          <a:lstStyle/>
          <a:p>
            <a:pPr marL="0" indent="-746125">
              <a:buNone/>
            </a:pPr>
            <a:r>
              <a:rPr lang="en-US" b="1" dirty="0">
                <a:solidFill>
                  <a:schemeClr val="tx2"/>
                </a:solidFill>
              </a:rPr>
              <a:t>8.1</a:t>
            </a:r>
            <a:r>
              <a:rPr lang="en-US" dirty="0"/>
              <a:t> Describe the major developmental challenges that preschool-age children face.</a:t>
            </a:r>
          </a:p>
          <a:p>
            <a:pPr marL="0" indent="-746125">
              <a:buNone/>
            </a:pPr>
            <a:r>
              <a:rPr lang="en-US" b="1" dirty="0">
                <a:solidFill>
                  <a:schemeClr val="tx2"/>
                </a:solidFill>
              </a:rPr>
              <a:t>8.2</a:t>
            </a:r>
            <a:r>
              <a:rPr lang="en-US" dirty="0"/>
              <a:t> Explain how preschool-age children develop a concept of themselves.</a:t>
            </a:r>
          </a:p>
          <a:p>
            <a:pPr marL="0" indent="-746125">
              <a:buNone/>
            </a:pPr>
            <a:r>
              <a:rPr lang="en-US" b="1" dirty="0">
                <a:solidFill>
                  <a:schemeClr val="tx2"/>
                </a:solidFill>
              </a:rPr>
              <a:t>8.3</a:t>
            </a:r>
            <a:r>
              <a:rPr lang="en-US" dirty="0"/>
              <a:t> Explain how preschool-age children develop a sense of racial identity and gender.</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7077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Psychosocial Development: </a:t>
            </a:r>
            <a:r>
              <a:rPr lang="en-US" altLang="en-US" dirty="0" smtClean="0"/>
              <a:t>Resolving </a:t>
            </a:r>
            <a:r>
              <a:rPr lang="en-US" altLang="en-US" dirty="0"/>
              <a:t>the Conflicts</a:t>
            </a:r>
            <a:endParaRPr lang="en-US" dirty="0"/>
          </a:p>
        </p:txBody>
      </p:sp>
      <p:sp>
        <p:nvSpPr>
          <p:cNvPr id="7" name="Content Placeholder 2"/>
          <p:cNvSpPr>
            <a:spLocks noGrp="1"/>
          </p:cNvSpPr>
          <p:nvPr>
            <p:ph type="body" idx="1"/>
          </p:nvPr>
        </p:nvSpPr>
        <p:spPr/>
        <p:txBody>
          <a:bodyPr/>
          <a:lstStyle/>
          <a:p>
            <a:pPr marL="0" indent="0" eaLnBrk="1" hangingPunct="1">
              <a:buFont typeface="Arial" panose="020B0604020202020204" pitchFamily="34" charset="0"/>
              <a:buNone/>
            </a:pPr>
            <a:r>
              <a:rPr lang="en-US" altLang="en-US" dirty="0"/>
              <a:t>Psychosocial development encompasses changes in individuals’ understanding of both themselves and others’ behavior</a:t>
            </a:r>
          </a:p>
          <a:p>
            <a:r>
              <a:rPr lang="en-US" altLang="en-US" dirty="0"/>
              <a:t>Preschool years largely encompass what Erikson called the initiative-versus-guilt stage, which lasts from around age three to age six</a:t>
            </a:r>
          </a:p>
          <a:p>
            <a:pPr lvl="1" indent="-283464" eaLnBrk="1" hangingPunct="1"/>
            <a:r>
              <a:rPr lang="en-US" altLang="en-US" sz="2400" b="1" dirty="0">
                <a:latin typeface="+mn-lt"/>
              </a:rPr>
              <a:t>Initiative</a:t>
            </a:r>
            <a:r>
              <a:rPr lang="en-US" altLang="en-US" sz="2400" dirty="0">
                <a:latin typeface="+mn-lt"/>
              </a:rPr>
              <a:t>: desire to act independently from parents and becoming autonomous </a:t>
            </a:r>
          </a:p>
          <a:p>
            <a:pPr lvl="1" indent="-283464" eaLnBrk="1" hangingPunct="1"/>
            <a:r>
              <a:rPr lang="en-US" altLang="en-US" sz="2400" b="1" dirty="0">
                <a:latin typeface="+mn-lt"/>
              </a:rPr>
              <a:t>Guilt</a:t>
            </a:r>
            <a:r>
              <a:rPr lang="en-US" altLang="en-US" sz="2400" dirty="0">
                <a:latin typeface="+mn-lt"/>
              </a:rPr>
              <a:t>: guilt of unintended consequences resulting in shame and self-doubt</a:t>
            </a:r>
          </a:p>
        </p:txBody>
      </p:sp>
    </p:spTree>
    <p:extLst>
      <p:ext uri="{BB962C8B-B14F-4D97-AF65-F5344CB8AC3E}">
        <p14:creationId xmlns:p14="http://schemas.microsoft.com/office/powerpoint/2010/main" val="25059424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Self-Concept in the Preschool Years:</a:t>
            </a:r>
            <a:br>
              <a:rPr lang="en-US" altLang="en-US" dirty="0"/>
            </a:br>
            <a:r>
              <a:rPr lang="en-US" altLang="en-US" dirty="0"/>
              <a:t>Thinking about the Self</a:t>
            </a:r>
            <a:endParaRPr lang="en-US" dirty="0"/>
          </a:p>
        </p:txBody>
      </p:sp>
      <p:sp>
        <p:nvSpPr>
          <p:cNvPr id="7" name="Content Placeholder 2"/>
          <p:cNvSpPr>
            <a:spLocks noGrp="1"/>
          </p:cNvSpPr>
          <p:nvPr>
            <p:ph type="body" idx="1"/>
          </p:nvPr>
        </p:nvSpPr>
        <p:spPr/>
        <p:txBody>
          <a:bodyPr/>
          <a:lstStyle/>
          <a:p>
            <a:pPr marL="0" indent="0" eaLnBrk="1" hangingPunct="1">
              <a:lnSpc>
                <a:spcPct val="110000"/>
              </a:lnSpc>
              <a:buFont typeface="Arial" panose="020B0604020202020204" pitchFamily="34" charset="0"/>
              <a:buNone/>
            </a:pPr>
            <a:r>
              <a:rPr lang="en-US" altLang="en-US" sz="2200" b="1" dirty="0"/>
              <a:t>Self-concept or identity</a:t>
            </a:r>
            <a:r>
              <a:rPr lang="en-US" altLang="en-US" sz="2200" dirty="0"/>
              <a:t>: Set of beliefs about what we are like as individuals</a:t>
            </a:r>
          </a:p>
          <a:p>
            <a:r>
              <a:rPr lang="en-US" altLang="en-US" sz="2200" b="1" dirty="0"/>
              <a:t>Preschooler self-concept</a:t>
            </a:r>
          </a:p>
          <a:p>
            <a:pPr lvl="1" indent="-283464" eaLnBrk="1" hangingPunct="1"/>
            <a:r>
              <a:rPr lang="en-US" altLang="en-US" sz="2200" dirty="0">
                <a:latin typeface="+mn-lt"/>
              </a:rPr>
              <a:t>Not </a:t>
            </a:r>
            <a:r>
              <a:rPr lang="ja-JP" altLang="en-US" sz="2200" dirty="0">
                <a:latin typeface="+mn-lt"/>
              </a:rPr>
              <a:t>“</a:t>
            </a:r>
            <a:r>
              <a:rPr lang="en-US" altLang="ja-JP" sz="2200" dirty="0">
                <a:latin typeface="+mn-lt"/>
              </a:rPr>
              <a:t>accurate</a:t>
            </a:r>
            <a:r>
              <a:rPr lang="ja-JP" altLang="en-US" sz="2200" dirty="0">
                <a:latin typeface="+mn-lt"/>
              </a:rPr>
              <a:t>”</a:t>
            </a:r>
            <a:endParaRPr lang="en-US" altLang="ja-JP" sz="2200" dirty="0">
              <a:latin typeface="+mn-lt"/>
            </a:endParaRPr>
          </a:p>
          <a:p>
            <a:pPr lvl="1" indent="-283464" eaLnBrk="1" hangingPunct="1"/>
            <a:r>
              <a:rPr lang="en-US" altLang="en-US" sz="2200" dirty="0">
                <a:latin typeface="+mn-lt"/>
              </a:rPr>
              <a:t>More optimistic</a:t>
            </a:r>
          </a:p>
          <a:p>
            <a:pPr lvl="1" indent="-283464" eaLnBrk="1" hangingPunct="1"/>
            <a:r>
              <a:rPr lang="en-US" altLang="en-US" sz="2200" dirty="0">
                <a:latin typeface="+mn-lt"/>
              </a:rPr>
              <a:t>Overestimates of abilities</a:t>
            </a:r>
          </a:p>
          <a:p>
            <a:r>
              <a:rPr lang="en-US" altLang="en-US" sz="2200" b="1" dirty="0"/>
              <a:t>Tasks</a:t>
            </a:r>
          </a:p>
          <a:p>
            <a:pPr lvl="1" indent="-283464" eaLnBrk="1" hangingPunct="1"/>
            <a:r>
              <a:rPr lang="en-US" altLang="en-US" sz="2200" dirty="0">
                <a:latin typeface="+mn-lt"/>
              </a:rPr>
              <a:t>Becoming one’s own person</a:t>
            </a:r>
          </a:p>
          <a:p>
            <a:pPr lvl="1" indent="-283464" eaLnBrk="1" hangingPunct="1"/>
            <a:r>
              <a:rPr lang="en-US" altLang="en-US" sz="2200" dirty="0">
                <a:latin typeface="+mn-lt"/>
              </a:rPr>
              <a:t>Making own decisions</a:t>
            </a:r>
          </a:p>
          <a:p>
            <a:pPr lvl="1" indent="-283464" eaLnBrk="1" hangingPunct="1"/>
            <a:r>
              <a:rPr lang="en-US" altLang="en-US" sz="2200" dirty="0">
                <a:latin typeface="+mn-lt"/>
              </a:rPr>
              <a:t>Shaping kind of person she or he is becoming</a:t>
            </a:r>
          </a:p>
        </p:txBody>
      </p:sp>
    </p:spTree>
    <p:extLst>
      <p:ext uri="{BB962C8B-B14F-4D97-AF65-F5344CB8AC3E}">
        <p14:creationId xmlns:p14="http://schemas.microsoft.com/office/powerpoint/2010/main" val="37875829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Cultural Influence</a:t>
            </a:r>
            <a:endParaRPr lang="en-US" dirty="0"/>
          </a:p>
        </p:txBody>
      </p:sp>
      <p:sp>
        <p:nvSpPr>
          <p:cNvPr id="7" name="Content Placeholder 2"/>
          <p:cNvSpPr>
            <a:spLocks noGrp="1"/>
          </p:cNvSpPr>
          <p:nvPr>
            <p:ph type="body" idx="1"/>
          </p:nvPr>
        </p:nvSpPr>
        <p:spPr/>
        <p:txBody>
          <a:bodyPr/>
          <a:lstStyle/>
          <a:p>
            <a:pPr eaLnBrk="1" hangingPunct="1"/>
            <a:r>
              <a:rPr lang="en-US" altLang="en-US" b="1" dirty="0"/>
              <a:t>View of self is culturally bound</a:t>
            </a:r>
          </a:p>
          <a:p>
            <a:pPr lvl="1" indent="-283464" eaLnBrk="1" hangingPunct="1"/>
            <a:r>
              <a:rPr lang="en-US" altLang="en-US" sz="2400" dirty="0">
                <a:latin typeface="+mn-lt"/>
              </a:rPr>
              <a:t>Collectivist Orientation: Asian</a:t>
            </a:r>
          </a:p>
          <a:p>
            <a:pPr lvl="1" indent="-283464" eaLnBrk="1" hangingPunct="1"/>
            <a:r>
              <a:rPr lang="en-US" altLang="en-US" sz="2400" dirty="0">
                <a:latin typeface="+mn-lt"/>
              </a:rPr>
              <a:t>Individualistic Orientation: Western</a:t>
            </a:r>
          </a:p>
          <a:p>
            <a:pPr eaLnBrk="1" hangingPunct="1"/>
            <a:r>
              <a:rPr lang="en-US" altLang="en-US" b="1" dirty="0"/>
              <a:t>View of self is family tied</a:t>
            </a:r>
          </a:p>
          <a:p>
            <a:pPr eaLnBrk="1" hangingPunct="1"/>
            <a:r>
              <a:rPr lang="en-US" altLang="en-US" b="1" dirty="0"/>
              <a:t>View of self is individually directed</a:t>
            </a:r>
          </a:p>
        </p:txBody>
      </p:sp>
    </p:spTree>
    <p:extLst>
      <p:ext uri="{BB962C8B-B14F-4D97-AF65-F5344CB8AC3E}">
        <p14:creationId xmlns:p14="http://schemas.microsoft.com/office/powerpoint/2010/main" val="37186390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Race Dissonance</a:t>
            </a:r>
            <a:endParaRPr lang="en-US" dirty="0"/>
          </a:p>
        </p:txBody>
      </p:sp>
      <p:sp>
        <p:nvSpPr>
          <p:cNvPr id="7" name="Content Placeholder 2"/>
          <p:cNvSpPr>
            <a:spLocks noGrp="1"/>
          </p:cNvSpPr>
          <p:nvPr>
            <p:ph type="body" idx="1"/>
          </p:nvPr>
        </p:nvSpPr>
        <p:spPr/>
        <p:txBody>
          <a:bodyPr/>
          <a:lstStyle/>
          <a:p>
            <a:pPr marL="0" indent="0" eaLnBrk="1" hangingPunct="1">
              <a:buFont typeface="Arial" charset="0"/>
              <a:buNone/>
              <a:defRPr/>
            </a:pPr>
            <a:r>
              <a:rPr lang="en-US" b="1" dirty="0"/>
              <a:t>Minority children indicate preferences for majority values or people</a:t>
            </a:r>
            <a:endParaRPr lang="en-US" dirty="0"/>
          </a:p>
          <a:p>
            <a:pPr>
              <a:buFont typeface="Arial" charset="0"/>
              <a:buChar char="•"/>
              <a:defRPr/>
            </a:pPr>
            <a:r>
              <a:rPr lang="en-US" dirty="0"/>
              <a:t>Result of powerful influence of dominant culture</a:t>
            </a:r>
          </a:p>
          <a:p>
            <a:pPr>
              <a:buFont typeface="Arial" charset="0"/>
              <a:buChar char="•"/>
              <a:defRPr/>
            </a:pPr>
            <a:r>
              <a:rPr lang="en-US" dirty="0"/>
              <a:t>Not disparagement of own racial characteristics</a:t>
            </a:r>
          </a:p>
        </p:txBody>
      </p:sp>
    </p:spTree>
    <p:extLst>
      <p:ext uri="{BB962C8B-B14F-4D97-AF65-F5344CB8AC3E}">
        <p14:creationId xmlns:p14="http://schemas.microsoft.com/office/powerpoint/2010/main" val="3257036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Ethnic Identity</a:t>
            </a:r>
            <a:endParaRPr lang="en-US" dirty="0"/>
          </a:p>
        </p:txBody>
      </p:sp>
      <p:sp>
        <p:nvSpPr>
          <p:cNvPr id="7" name="Content Placeholder 2"/>
          <p:cNvSpPr>
            <a:spLocks noGrp="1"/>
          </p:cNvSpPr>
          <p:nvPr>
            <p:ph type="body" idx="1"/>
          </p:nvPr>
        </p:nvSpPr>
        <p:spPr/>
        <p:txBody>
          <a:bodyPr/>
          <a:lstStyle/>
          <a:p>
            <a:pPr eaLnBrk="1" hangingPunct="1"/>
            <a:r>
              <a:rPr lang="en-US" altLang="en-US" dirty="0"/>
              <a:t>Emerges somewhat later than racial identity</a:t>
            </a:r>
          </a:p>
          <a:p>
            <a:pPr lvl="1" indent="-283464" eaLnBrk="1" hangingPunct="1"/>
            <a:r>
              <a:rPr lang="en-US" altLang="en-US" sz="2400" dirty="0">
                <a:latin typeface="+mn-lt"/>
              </a:rPr>
              <a:t>Usually less conspicuous than race</a:t>
            </a:r>
          </a:p>
          <a:p>
            <a:pPr eaLnBrk="1" hangingPunct="1"/>
            <a:r>
              <a:rPr lang="en-US" altLang="en-US" dirty="0"/>
              <a:t>Preschoolers who are bilingual, speaking both Spanish and English, are more apt to be aware of ethnic identity </a:t>
            </a:r>
          </a:p>
        </p:txBody>
      </p:sp>
    </p:spTree>
    <p:extLst>
      <p:ext uri="{BB962C8B-B14F-4D97-AF65-F5344CB8AC3E}">
        <p14:creationId xmlns:p14="http://schemas.microsoft.com/office/powerpoint/2010/main" val="3298247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Gender Identity</a:t>
            </a:r>
            <a:endParaRPr lang="en-US" dirty="0"/>
          </a:p>
        </p:txBody>
      </p:sp>
      <p:sp>
        <p:nvSpPr>
          <p:cNvPr id="5" name="Content Placeholder 2"/>
          <p:cNvSpPr>
            <a:spLocks noGrp="1"/>
          </p:cNvSpPr>
          <p:nvPr>
            <p:ph type="body" idx="1"/>
          </p:nvPr>
        </p:nvSpPr>
        <p:spPr/>
        <p:txBody>
          <a:bodyPr/>
          <a:lstStyle/>
          <a:p>
            <a:pPr eaLnBrk="1" hangingPunct="1"/>
            <a:r>
              <a:rPr lang="en-US" altLang="en-US" dirty="0"/>
              <a:t>Sense of being male or female</a:t>
            </a:r>
          </a:p>
          <a:p>
            <a:pPr eaLnBrk="1" hangingPunct="1"/>
            <a:r>
              <a:rPr lang="en-US" altLang="en-US" dirty="0"/>
              <a:t>Well established by preschool years</a:t>
            </a:r>
          </a:p>
          <a:p>
            <a:pPr eaLnBrk="1" hangingPunct="1"/>
            <a:r>
              <a:rPr lang="en-US" altLang="en-US" dirty="0"/>
              <a:t>Same-sex preferences appear in many cultures</a:t>
            </a:r>
          </a:p>
          <a:p>
            <a:pPr eaLnBrk="1" hangingPunct="1"/>
            <a:r>
              <a:rPr lang="en-US" altLang="en-US" b="1" dirty="0"/>
              <a:t>By age 2 years</a:t>
            </a:r>
          </a:p>
          <a:p>
            <a:pPr lvl="1" eaLnBrk="1" hangingPunct="1"/>
            <a:r>
              <a:rPr lang="en-US" altLang="en-US" sz="2200" dirty="0"/>
              <a:t>Consistently label themselves and others as male or </a:t>
            </a:r>
            <a:r>
              <a:rPr lang="en-US" altLang="en-US" sz="2200" dirty="0" smtClean="0"/>
              <a:t>female</a:t>
            </a:r>
            <a:endParaRPr lang="en-US" altLang="en-US" sz="2200" dirty="0"/>
          </a:p>
        </p:txBody>
      </p:sp>
    </p:spTree>
    <p:extLst>
      <p:ext uri="{BB962C8B-B14F-4D97-AF65-F5344CB8AC3E}">
        <p14:creationId xmlns:p14="http://schemas.microsoft.com/office/powerpoint/2010/main" val="20584169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Gender and Play</a:t>
            </a:r>
            <a:endParaRPr lang="en-US" dirty="0"/>
          </a:p>
        </p:txBody>
      </p:sp>
      <p:sp>
        <p:nvSpPr>
          <p:cNvPr id="7" name="Content Placeholder 2"/>
          <p:cNvSpPr>
            <a:spLocks noGrp="1"/>
          </p:cNvSpPr>
          <p:nvPr>
            <p:ph type="body" idx="1"/>
          </p:nvPr>
        </p:nvSpPr>
        <p:spPr/>
        <p:txBody>
          <a:bodyPr/>
          <a:lstStyle/>
          <a:p>
            <a:pPr marL="0" indent="0" eaLnBrk="1" hangingPunct="1">
              <a:buFont typeface="Arial" charset="0"/>
              <a:buNone/>
              <a:defRPr/>
            </a:pPr>
            <a:r>
              <a:rPr lang="en-US" b="1" dirty="0"/>
              <a:t>Differences noted in play of male and female preschoolers</a:t>
            </a:r>
          </a:p>
          <a:p>
            <a:pPr>
              <a:buFont typeface="Arial" charset="0"/>
              <a:buChar char="•"/>
              <a:defRPr/>
            </a:pPr>
            <a:r>
              <a:rPr lang="en-US" b="1" dirty="0"/>
              <a:t>Males</a:t>
            </a:r>
            <a:endParaRPr lang="en-US" dirty="0"/>
          </a:p>
          <a:p>
            <a:pPr lvl="1" indent="-283464">
              <a:buFont typeface="Arial" charset="0"/>
              <a:buChar char="–"/>
              <a:defRPr/>
            </a:pPr>
            <a:r>
              <a:rPr lang="en-US" sz="2400" dirty="0">
                <a:latin typeface="+mn-lt"/>
              </a:rPr>
              <a:t>More rough and tumble play</a:t>
            </a:r>
          </a:p>
          <a:p>
            <a:pPr lvl="1" indent="-283464">
              <a:buFont typeface="Arial" charset="0"/>
              <a:buChar char="–"/>
              <a:defRPr/>
            </a:pPr>
            <a:r>
              <a:rPr lang="en-US" sz="2400" dirty="0">
                <a:latin typeface="+mn-lt"/>
              </a:rPr>
              <a:t>Same-sex playmate preference around age three years</a:t>
            </a:r>
            <a:endParaRPr lang="en-US" dirty="0">
              <a:latin typeface="+mn-lt"/>
            </a:endParaRPr>
          </a:p>
          <a:p>
            <a:pPr>
              <a:buFont typeface="Arial" charset="0"/>
              <a:buChar char="•"/>
              <a:defRPr/>
            </a:pPr>
            <a:r>
              <a:rPr lang="en-US" b="1" dirty="0"/>
              <a:t>Females</a:t>
            </a:r>
            <a:endParaRPr lang="en-US" dirty="0"/>
          </a:p>
          <a:p>
            <a:pPr lvl="1" indent="-283464">
              <a:buFont typeface="Arial" charset="0"/>
              <a:buChar char="–"/>
              <a:defRPr/>
            </a:pPr>
            <a:r>
              <a:rPr lang="en-US" sz="2400" dirty="0">
                <a:latin typeface="+mn-lt"/>
              </a:rPr>
              <a:t>Organized games and role playing</a:t>
            </a:r>
          </a:p>
          <a:p>
            <a:pPr lvl="1" indent="-283464">
              <a:buFont typeface="Arial" charset="0"/>
              <a:buChar char="–"/>
              <a:defRPr/>
            </a:pPr>
            <a:r>
              <a:rPr lang="en-US" sz="2400" dirty="0">
                <a:latin typeface="+mn-lt"/>
              </a:rPr>
              <a:t>Same-sex playmate preference around age two years</a:t>
            </a:r>
          </a:p>
        </p:txBody>
      </p:sp>
    </p:spTree>
    <p:extLst>
      <p:ext uri="{BB962C8B-B14F-4D97-AF65-F5344CB8AC3E}">
        <p14:creationId xmlns:p14="http://schemas.microsoft.com/office/powerpoint/2010/main" val="42601174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Gender Expectations</a:t>
            </a:r>
            <a:endParaRPr lang="en-US" dirty="0"/>
          </a:p>
        </p:txBody>
      </p:sp>
      <p:sp>
        <p:nvSpPr>
          <p:cNvPr id="7" name="Content Placeholder 2"/>
          <p:cNvSpPr>
            <a:spLocks noGrp="1"/>
          </p:cNvSpPr>
          <p:nvPr>
            <p:ph type="body" idx="1"/>
          </p:nvPr>
        </p:nvSpPr>
        <p:spPr/>
        <p:txBody>
          <a:bodyPr/>
          <a:lstStyle/>
          <a:p>
            <a:pPr eaLnBrk="1" hangingPunct="1"/>
            <a:r>
              <a:rPr lang="en-US" altLang="en-US" dirty="0"/>
              <a:t>Expectations about gender-appropriate behavior more rigid and gender-stereotyped than adult attitudes up to 5 years</a:t>
            </a:r>
          </a:p>
          <a:p>
            <a:pPr eaLnBrk="1" hangingPunct="1"/>
            <a:r>
              <a:rPr lang="en-US" altLang="en-US" dirty="0"/>
              <a:t>Gender outweighs ethnic variables</a:t>
            </a:r>
          </a:p>
        </p:txBody>
      </p:sp>
    </p:spTree>
    <p:extLst>
      <p:ext uri="{BB962C8B-B14F-4D97-AF65-F5344CB8AC3E}">
        <p14:creationId xmlns:p14="http://schemas.microsoft.com/office/powerpoint/2010/main" val="19503650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Preschoolers’ Gender Expectations</a:t>
            </a:r>
          </a:p>
        </p:txBody>
      </p:sp>
      <p:sp>
        <p:nvSpPr>
          <p:cNvPr id="7" name="Content Placeholder 2"/>
          <p:cNvSpPr>
            <a:spLocks noGrp="1"/>
          </p:cNvSpPr>
          <p:nvPr>
            <p:ph type="body" idx="1"/>
          </p:nvPr>
        </p:nvSpPr>
        <p:spPr/>
        <p:txBody>
          <a:bodyPr/>
          <a:lstStyle/>
          <a:p>
            <a:pPr lvl="0"/>
            <a:r>
              <a:rPr lang="en-US" dirty="0"/>
              <a:t>Preschoolers expect boys to demonstrate:</a:t>
            </a:r>
          </a:p>
          <a:p>
            <a:pPr lvl="1" indent="-283464"/>
            <a:r>
              <a:rPr lang="en-US" sz="2400" dirty="0">
                <a:latin typeface="+mn-lt"/>
              </a:rPr>
              <a:t>Competence</a:t>
            </a:r>
          </a:p>
          <a:p>
            <a:pPr lvl="1" indent="-283464"/>
            <a:r>
              <a:rPr lang="en-US" sz="2400" dirty="0">
                <a:latin typeface="+mn-lt"/>
              </a:rPr>
              <a:t>Independence </a:t>
            </a:r>
          </a:p>
          <a:p>
            <a:pPr lvl="1" indent="-283464"/>
            <a:r>
              <a:rPr lang="en-US" sz="2400" dirty="0">
                <a:latin typeface="+mn-lt"/>
              </a:rPr>
              <a:t>Forcefulness</a:t>
            </a:r>
          </a:p>
          <a:p>
            <a:pPr lvl="1" indent="-283464"/>
            <a:r>
              <a:rPr lang="en-US" sz="2400" dirty="0">
                <a:latin typeface="+mn-lt"/>
              </a:rPr>
              <a:t>Competitiveness</a:t>
            </a:r>
          </a:p>
          <a:p>
            <a:pPr lvl="0"/>
            <a:r>
              <a:rPr lang="en-US" dirty="0"/>
              <a:t>Preschoolers expect girls to demonstrate:</a:t>
            </a:r>
          </a:p>
          <a:p>
            <a:pPr lvl="1" indent="-283464"/>
            <a:r>
              <a:rPr lang="en-US" sz="2400" dirty="0">
                <a:latin typeface="+mn-lt"/>
              </a:rPr>
              <a:t>Warmth</a:t>
            </a:r>
          </a:p>
          <a:p>
            <a:pPr lvl="1" indent="-283464"/>
            <a:r>
              <a:rPr lang="en-US" sz="2400" dirty="0">
                <a:latin typeface="+mn-lt"/>
              </a:rPr>
              <a:t>Expressiveness</a:t>
            </a:r>
          </a:p>
          <a:p>
            <a:pPr lvl="1" indent="-283464"/>
            <a:r>
              <a:rPr lang="en-US" sz="2400" dirty="0">
                <a:latin typeface="+mn-lt"/>
              </a:rPr>
              <a:t>Nurturance</a:t>
            </a:r>
          </a:p>
          <a:p>
            <a:pPr lvl="1" indent="-283464"/>
            <a:r>
              <a:rPr lang="en-US" sz="2400" dirty="0">
                <a:latin typeface="+mn-lt"/>
              </a:rPr>
              <a:t>Submissiveness</a:t>
            </a:r>
          </a:p>
        </p:txBody>
      </p:sp>
    </p:spTree>
    <p:extLst>
      <p:ext uri="{BB962C8B-B14F-4D97-AF65-F5344CB8AC3E}">
        <p14:creationId xmlns:p14="http://schemas.microsoft.com/office/powerpoint/2010/main" val="30729614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Theoretical Perspectives on Gender</a:t>
            </a:r>
            <a:endParaRPr lang="en-US" dirty="0"/>
          </a:p>
        </p:txBody>
      </p:sp>
      <p:sp>
        <p:nvSpPr>
          <p:cNvPr id="7" name="Content Placeholder 2"/>
          <p:cNvSpPr>
            <a:spLocks noGrp="1"/>
          </p:cNvSpPr>
          <p:nvPr>
            <p:ph type="body" idx="1"/>
          </p:nvPr>
        </p:nvSpPr>
        <p:spPr>
          <a:xfrm>
            <a:off x="457200" y="1600200"/>
            <a:ext cx="8229600" cy="4673851"/>
          </a:xfrm>
        </p:spPr>
        <p:txBody>
          <a:bodyPr/>
          <a:lstStyle/>
          <a:p>
            <a:pPr eaLnBrk="1" hangingPunct="1"/>
            <a:r>
              <a:rPr lang="en-US" altLang="en-US" sz="2200" b="1" dirty="0"/>
              <a:t>Biological </a:t>
            </a:r>
          </a:p>
          <a:p>
            <a:pPr lvl="1" indent="-283464" eaLnBrk="1" hangingPunct="1"/>
            <a:r>
              <a:rPr lang="en-US" altLang="en-US" sz="2200" dirty="0">
                <a:latin typeface="+mn-lt"/>
              </a:rPr>
              <a:t>Inborn, genetic factors produce gender differences</a:t>
            </a:r>
          </a:p>
          <a:p>
            <a:r>
              <a:rPr lang="en-US" altLang="en-US" sz="2200" b="1" dirty="0"/>
              <a:t>Psychoanalytic</a:t>
            </a:r>
          </a:p>
          <a:p>
            <a:pPr lvl="1" indent="-283464"/>
            <a:r>
              <a:rPr lang="en-US" altLang="en-US" sz="2200" dirty="0">
                <a:latin typeface="+mn-lt"/>
              </a:rPr>
              <a:t>Gender differences result of moving through series of stages related to biological urges</a:t>
            </a:r>
          </a:p>
          <a:p>
            <a:r>
              <a:rPr lang="en-US" altLang="en-US" sz="2200" b="1" dirty="0"/>
              <a:t>Social learning</a:t>
            </a:r>
          </a:p>
          <a:p>
            <a:pPr lvl="1" indent="-283464"/>
            <a:r>
              <a:rPr lang="en-US" altLang="en-US" sz="2200" dirty="0">
                <a:latin typeface="+mn-lt"/>
              </a:rPr>
              <a:t>Gender-related behavior learned from observations of others</a:t>
            </a:r>
            <a:r>
              <a:rPr lang="ja-JP" altLang="en-US" sz="2200" dirty="0">
                <a:latin typeface="+mn-lt"/>
              </a:rPr>
              <a:t>’</a:t>
            </a:r>
            <a:r>
              <a:rPr lang="en-US" altLang="ja-JP" sz="2200" dirty="0">
                <a:latin typeface="+mn-lt"/>
              </a:rPr>
              <a:t> behaviors</a:t>
            </a:r>
          </a:p>
          <a:p>
            <a:r>
              <a:rPr lang="en-US" altLang="en-US" sz="2200" b="1" dirty="0"/>
              <a:t>Cognitive	</a:t>
            </a:r>
          </a:p>
          <a:p>
            <a:pPr lvl="1" indent="-283464"/>
            <a:r>
              <a:rPr lang="en-US" altLang="en-US" sz="2200" dirty="0">
                <a:latin typeface="+mn-lt"/>
              </a:rPr>
              <a:t>Gender schemes form a lens through which the world is viewed</a:t>
            </a:r>
          </a:p>
        </p:txBody>
      </p:sp>
    </p:spTree>
    <p:extLst>
      <p:ext uri="{BB962C8B-B14F-4D97-AF65-F5344CB8AC3E}">
        <p14:creationId xmlns:p14="http://schemas.microsoft.com/office/powerpoint/2010/main" val="26483040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Psychoanalytic Perspective on Gender</a:t>
            </a:r>
            <a:endParaRPr lang="en-US" sz="2400" b="0" dirty="0">
              <a:solidFill>
                <a:schemeClr val="tx2"/>
              </a:solidFill>
            </a:endParaRPr>
          </a:p>
        </p:txBody>
      </p:sp>
      <p:sp>
        <p:nvSpPr>
          <p:cNvPr id="7" name="Content Placeholder 2"/>
          <p:cNvSpPr>
            <a:spLocks noGrp="1"/>
          </p:cNvSpPr>
          <p:nvPr>
            <p:ph type="body" idx="1"/>
          </p:nvPr>
        </p:nvSpPr>
        <p:spPr/>
        <p:txBody>
          <a:bodyPr/>
          <a:lstStyle/>
          <a:p>
            <a:pPr eaLnBrk="1" hangingPunct="1"/>
            <a:r>
              <a:rPr lang="en-US" altLang="en-US" dirty="0"/>
              <a:t>Males and females go through different identification processes</a:t>
            </a:r>
          </a:p>
          <a:p>
            <a:pPr eaLnBrk="1" hangingPunct="1"/>
            <a:r>
              <a:rPr lang="en-US" altLang="en-US" dirty="0"/>
              <a:t>Identifying with same-sex parents enables child to adopt parents</a:t>
            </a:r>
            <a:r>
              <a:rPr lang="ja-JP" altLang="en-US" dirty="0"/>
              <a:t>’</a:t>
            </a:r>
            <a:r>
              <a:rPr lang="en-US" altLang="ja-JP" dirty="0"/>
              <a:t> gender attitudes and values</a:t>
            </a:r>
            <a:endParaRPr lang="en-US" altLang="en-US" dirty="0"/>
          </a:p>
        </p:txBody>
      </p:sp>
    </p:spTree>
    <p:extLst>
      <p:ext uri="{BB962C8B-B14F-4D97-AF65-F5344CB8AC3E}">
        <p14:creationId xmlns:p14="http://schemas.microsoft.com/office/powerpoint/2010/main" val="19721233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 Social Learning Perspective on Gender</a:t>
            </a:r>
            <a:endParaRPr lang="en-US" sz="2400" b="0" dirty="0">
              <a:solidFill>
                <a:schemeClr val="tx2"/>
              </a:solidFill>
            </a:endParaRPr>
          </a:p>
        </p:txBody>
      </p:sp>
      <p:sp>
        <p:nvSpPr>
          <p:cNvPr id="7" name="Content Placeholder 2"/>
          <p:cNvSpPr>
            <a:spLocks noGrp="1"/>
          </p:cNvSpPr>
          <p:nvPr>
            <p:ph type="body" idx="1"/>
          </p:nvPr>
        </p:nvSpPr>
        <p:spPr/>
        <p:txBody>
          <a:bodyPr/>
          <a:lstStyle/>
          <a:p>
            <a:pPr eaLnBrk="1" hangingPunct="1"/>
            <a:r>
              <a:rPr lang="en-US" altLang="en-US" dirty="0"/>
              <a:t>Gender-related behaviors and expectations learned from observing others</a:t>
            </a:r>
          </a:p>
          <a:p>
            <a:pPr eaLnBrk="1" hangingPunct="1"/>
            <a:r>
              <a:rPr lang="en-US" altLang="en-US" dirty="0"/>
              <a:t>Books, media, television perpetuate gender-related behavior and expectations</a:t>
            </a:r>
          </a:p>
        </p:txBody>
      </p:sp>
    </p:spTree>
    <p:extLst>
      <p:ext uri="{BB962C8B-B14F-4D97-AF65-F5344CB8AC3E}">
        <p14:creationId xmlns:p14="http://schemas.microsoft.com/office/powerpoint/2010/main" val="9968316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Cognitive Perspective on Gender</a:t>
            </a:r>
            <a:endParaRPr lang="en-US" sz="2400" b="0" dirty="0">
              <a:solidFill>
                <a:schemeClr val="tx2"/>
              </a:solidFill>
            </a:endParaRPr>
          </a:p>
        </p:txBody>
      </p:sp>
      <p:sp>
        <p:nvSpPr>
          <p:cNvPr id="7" name="Content Placeholder 2"/>
          <p:cNvSpPr>
            <a:spLocks noGrp="1"/>
          </p:cNvSpPr>
          <p:nvPr>
            <p:ph type="body" idx="1"/>
          </p:nvPr>
        </p:nvSpPr>
        <p:spPr/>
        <p:txBody>
          <a:bodyPr/>
          <a:lstStyle/>
          <a:p>
            <a:pPr eaLnBrk="1" hangingPunct="1"/>
            <a:r>
              <a:rPr lang="en-US" altLang="en-US" dirty="0">
                <a:solidFill>
                  <a:schemeClr val="tx1"/>
                </a:solidFill>
              </a:rPr>
              <a:t>Gender schema or cognitive framework organizes relevant gender information</a:t>
            </a:r>
          </a:p>
          <a:p>
            <a:pPr eaLnBrk="1" hangingPunct="1"/>
            <a:r>
              <a:rPr lang="en-US" altLang="en-US" dirty="0">
                <a:solidFill>
                  <a:schemeClr val="tx1"/>
                </a:solidFill>
              </a:rPr>
              <a:t>Preschoolers begin developing </a:t>
            </a:r>
            <a:r>
              <a:rPr lang="ja-JP" altLang="en-US" dirty="0">
                <a:solidFill>
                  <a:schemeClr val="tx1"/>
                </a:solidFill>
              </a:rPr>
              <a:t>“</a:t>
            </a:r>
            <a:r>
              <a:rPr lang="en-US" altLang="ja-JP" dirty="0">
                <a:solidFill>
                  <a:schemeClr val="tx1"/>
                </a:solidFill>
              </a:rPr>
              <a:t>rules</a:t>
            </a:r>
            <a:r>
              <a:rPr lang="ja-JP" altLang="en-US" dirty="0">
                <a:solidFill>
                  <a:schemeClr val="tx1"/>
                </a:solidFill>
              </a:rPr>
              <a:t>”</a:t>
            </a:r>
            <a:r>
              <a:rPr lang="en-US" altLang="ja-JP" dirty="0">
                <a:solidFill>
                  <a:schemeClr val="tx1"/>
                </a:solidFill>
              </a:rPr>
              <a:t> about what is right and inappropriate for males and females</a:t>
            </a:r>
          </a:p>
          <a:p>
            <a:r>
              <a:rPr lang="en-US" altLang="en-US" dirty="0">
                <a:solidFill>
                  <a:schemeClr val="tx1"/>
                </a:solidFill>
              </a:rPr>
              <a:t>Androgynous children</a:t>
            </a:r>
          </a:p>
          <a:p>
            <a:pPr lvl="1" indent="-283464"/>
            <a:r>
              <a:rPr lang="en-US" altLang="en-US" sz="2400" dirty="0">
                <a:latin typeface="+mn-lt"/>
              </a:rPr>
              <a:t>Encouraged to follow gender roles that encompass characteristics thought typical of both sexes</a:t>
            </a:r>
          </a:p>
        </p:txBody>
      </p:sp>
    </p:spTree>
    <p:extLst>
      <p:ext uri="{BB962C8B-B14F-4D97-AF65-F5344CB8AC3E}">
        <p14:creationId xmlns:p14="http://schemas.microsoft.com/office/powerpoint/2010/main" val="21005166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Four Approaches to Gender Development </a:t>
            </a:r>
            <a:r>
              <a:rPr lang="en-US" altLang="en-US" dirty="0" smtClean="0"/>
              <a:t/>
            </a:r>
            <a:br>
              <a:rPr lang="en-US" altLang="en-US" dirty="0" smtClean="0"/>
            </a:br>
            <a:r>
              <a:rPr lang="en-US" altLang="en-US" sz="2000" b="0" dirty="0" smtClean="0"/>
              <a:t>(</a:t>
            </a:r>
            <a:r>
              <a:rPr lang="en-US" altLang="en-US" sz="2000" b="0" dirty="0"/>
              <a:t>1 of 2)</a:t>
            </a:r>
            <a:endParaRPr lang="en-US" sz="2000" b="0" dirty="0"/>
          </a:p>
        </p:txBody>
      </p:sp>
      <p:graphicFrame>
        <p:nvGraphicFramePr>
          <p:cNvPr id="6" name="Table 2"/>
          <p:cNvGraphicFramePr>
            <a:graphicFrameLocks noGrp="1"/>
          </p:cNvGraphicFramePr>
          <p:nvPr>
            <p:extLst>
              <p:ext uri="{D42A27DB-BD31-4B8C-83A1-F6EECF244321}">
                <p14:modId xmlns:p14="http://schemas.microsoft.com/office/powerpoint/2010/main" val="880330890"/>
              </p:ext>
            </p:extLst>
          </p:nvPr>
        </p:nvGraphicFramePr>
        <p:xfrm>
          <a:off x="468745" y="1600199"/>
          <a:ext cx="8214360" cy="466344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tblGrid>
              <a:tr h="559669">
                <a:tc>
                  <a:txBody>
                    <a:bodyPr/>
                    <a:lstStyle/>
                    <a:p>
                      <a:pPr algn="ctr"/>
                      <a:r>
                        <a:rPr lang="en-US" sz="1600" b="1" u="none" strike="noStrike" kern="1200" baseline="0" dirty="0" smtClean="0"/>
                        <a:t>Perspective</a:t>
                      </a:r>
                      <a:endParaRPr lang="en-US" sz="1600" b="1" i="0" dirty="0">
                        <a:solidFill>
                          <a:schemeClr val="bg1"/>
                        </a:solidFill>
                        <a:latin typeface="+mn-lt"/>
                        <a:ea typeface="Verdana" panose="020B0604030504040204" pitchFamily="34" charset="0"/>
                        <a:cs typeface="Verdana" panose="020B0604030504040204" pitchFamily="34" charset="0"/>
                      </a:endParaRPr>
                    </a:p>
                  </a:txBody>
                  <a:tcPr/>
                </a:tc>
                <a:tc>
                  <a:txBody>
                    <a:bodyPr/>
                    <a:lstStyle/>
                    <a:p>
                      <a:pPr algn="ctr"/>
                      <a:r>
                        <a:rPr lang="en-US" sz="1600" b="1" u="none" strike="noStrike" kern="1200" baseline="0" dirty="0" smtClean="0"/>
                        <a:t>Key Concepts</a:t>
                      </a:r>
                      <a:endParaRPr lang="en-US" sz="1600" b="1" i="0" dirty="0">
                        <a:solidFill>
                          <a:schemeClr val="bg1"/>
                        </a:solidFill>
                        <a:latin typeface="+mn-lt"/>
                        <a:ea typeface="Verdana" panose="020B0604030504040204" pitchFamily="34" charset="0"/>
                        <a:cs typeface="Verdana" panose="020B0604030504040204" pitchFamily="34" charset="0"/>
                      </a:endParaRPr>
                    </a:p>
                  </a:txBody>
                  <a:tcPr/>
                </a:tc>
                <a:tc>
                  <a:txBody>
                    <a:bodyPr/>
                    <a:lstStyle/>
                    <a:p>
                      <a:pPr algn="ctr"/>
                      <a:r>
                        <a:rPr lang="en-US" sz="1600" b="1" u="none" strike="noStrike" kern="1200" baseline="0" dirty="0" smtClean="0"/>
                        <a:t>Applying the Concepts to Preschool Children</a:t>
                      </a:r>
                      <a:endParaRPr lang="en-US" sz="1600" b="1" i="0" dirty="0">
                        <a:solidFill>
                          <a:schemeClr val="bg1"/>
                        </a:solidFill>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0"/>
                  </a:ext>
                </a:extLst>
              </a:tr>
              <a:tr h="2444871">
                <a:tc>
                  <a:txBody>
                    <a:bodyPr/>
                    <a:lstStyle/>
                    <a:p>
                      <a:r>
                        <a:rPr lang="en-US" sz="1600" u="none" strike="noStrike" kern="1200" baseline="0" dirty="0" smtClean="0"/>
                        <a:t>Biological</a:t>
                      </a:r>
                      <a:endParaRPr lang="en-US" sz="1600" b="0" i="0" dirty="0">
                        <a:solidFill>
                          <a:sysClr val="windowText" lastClr="000000"/>
                        </a:solidFill>
                        <a:latin typeface="+mn-lt"/>
                        <a:ea typeface="Verdana" panose="020B0604030504040204" pitchFamily="34" charset="0"/>
                        <a:cs typeface="Verdana" panose="020B0604030504040204" pitchFamily="34" charset="0"/>
                      </a:endParaRPr>
                    </a:p>
                  </a:txBody>
                  <a:tcPr/>
                </a:tc>
                <a:tc>
                  <a:txBody>
                    <a:bodyPr/>
                    <a:lstStyle/>
                    <a:p>
                      <a:r>
                        <a:rPr lang="en-US" sz="1600" u="none" strike="noStrike" kern="1200" baseline="0" dirty="0" smtClean="0"/>
                        <a:t>Our ancestors who behaved in ways that are now stereotypically feminine or masculine may have been more successful in reproducing. Brain differences may lead to gender differences.</a:t>
                      </a:r>
                      <a:endParaRPr lang="en-US" sz="1600" b="0" i="0" dirty="0">
                        <a:solidFill>
                          <a:sysClr val="windowText" lastClr="000000"/>
                        </a:solidFill>
                        <a:latin typeface="+mn-lt"/>
                        <a:ea typeface="Verdana" panose="020B0604030504040204" pitchFamily="34" charset="0"/>
                        <a:cs typeface="Verdana" panose="020B0604030504040204" pitchFamily="34" charset="0"/>
                      </a:endParaRPr>
                    </a:p>
                  </a:txBody>
                  <a:tcPr/>
                </a:tc>
                <a:tc>
                  <a:txBody>
                    <a:bodyPr/>
                    <a:lstStyle/>
                    <a:p>
                      <a:r>
                        <a:rPr lang="en-US" sz="1600" u="none" strike="noStrike" kern="1200" baseline="0" dirty="0" smtClean="0"/>
                        <a:t>Girls may be genetically “programmed” by evolution to be more expressive and nurturing, while boys are “programmed” to be more competitive and forceful. Abnormal hormone exposure before birth has been linked to both boys and girls behaving in ways typically expected of the other gender.</a:t>
                      </a:r>
                      <a:endParaRPr lang="en-US" sz="1600" b="0" i="0" u="none" strike="noStrike" kern="1200" baseline="0" dirty="0">
                        <a:solidFill>
                          <a:sysClr val="windowText" lastClr="000000"/>
                        </a:solidFill>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1"/>
                  </a:ext>
                </a:extLst>
              </a:tr>
              <a:tr h="1502270">
                <a:tc>
                  <a:txBody>
                    <a:bodyPr/>
                    <a:lstStyle/>
                    <a:p>
                      <a:r>
                        <a:rPr lang="en-US" sz="1600" u="none" strike="noStrike" kern="1200" baseline="0" dirty="0" smtClean="0"/>
                        <a:t>Psychoanalytic</a:t>
                      </a:r>
                      <a:endParaRPr lang="en-US" sz="1600" b="0" i="0" dirty="0">
                        <a:solidFill>
                          <a:sysClr val="windowText" lastClr="000000"/>
                        </a:solidFill>
                        <a:latin typeface="+mn-lt"/>
                        <a:ea typeface="Verdana" panose="020B0604030504040204" pitchFamily="34" charset="0"/>
                        <a:cs typeface="Verdana" panose="020B0604030504040204" pitchFamily="34" charset="0"/>
                      </a:endParaRPr>
                    </a:p>
                  </a:txBody>
                  <a:tcPr/>
                </a:tc>
                <a:tc>
                  <a:txBody>
                    <a:bodyPr/>
                    <a:lstStyle/>
                    <a:p>
                      <a:r>
                        <a:rPr lang="en-US" sz="1600" u="none" strike="noStrike" kern="1200" baseline="0" dirty="0" smtClean="0"/>
                        <a:t>Gender development is the result of identification with the same-sex parent, achieved by moving through a series of stages related to biological urges.</a:t>
                      </a:r>
                      <a:endParaRPr lang="en-US" sz="1600" b="0" i="0" dirty="0">
                        <a:solidFill>
                          <a:sysClr val="windowText" lastClr="000000"/>
                        </a:solidFill>
                        <a:latin typeface="+mn-lt"/>
                        <a:ea typeface="Verdana" panose="020B0604030504040204" pitchFamily="34" charset="0"/>
                        <a:cs typeface="Verdana" panose="020B0604030504040204" pitchFamily="34" charset="0"/>
                      </a:endParaRPr>
                    </a:p>
                  </a:txBody>
                  <a:tcPr/>
                </a:tc>
                <a:tc>
                  <a:txBody>
                    <a:bodyPr/>
                    <a:lstStyle/>
                    <a:p>
                      <a:r>
                        <a:rPr lang="en-US" sz="1600" u="none" strike="noStrike" kern="1200" baseline="0" dirty="0" smtClean="0"/>
                        <a:t>Girls and boys whose parents of the same sex behave in stereotypically masculine or feminine ways are likely to do so, too, perhaps because they identify with those parents.</a:t>
                      </a:r>
                      <a:endParaRPr lang="en-US" sz="1600" b="0" i="0" u="none" strike="noStrike" kern="1200" baseline="0" dirty="0">
                        <a:solidFill>
                          <a:sysClr val="windowText" lastClr="000000"/>
                        </a:solidFill>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886326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Four Approaches to Gender Development </a:t>
            </a:r>
            <a:r>
              <a:rPr lang="en-US" altLang="en-US" dirty="0" smtClean="0"/>
              <a:t/>
            </a:r>
            <a:br>
              <a:rPr lang="en-US" altLang="en-US" dirty="0" smtClean="0"/>
            </a:br>
            <a:r>
              <a:rPr lang="en-US" altLang="en-US" sz="2000" b="0" dirty="0" smtClean="0"/>
              <a:t>(2 </a:t>
            </a:r>
            <a:r>
              <a:rPr lang="en-US" altLang="en-US" sz="2000" b="0" dirty="0"/>
              <a:t>of 2)</a:t>
            </a:r>
            <a:endParaRPr lang="en-US" sz="2000" b="0" dirty="0"/>
          </a:p>
        </p:txBody>
      </p:sp>
      <p:graphicFrame>
        <p:nvGraphicFramePr>
          <p:cNvPr id="5" name="Table 2"/>
          <p:cNvGraphicFramePr>
            <a:graphicFrameLocks noGrp="1"/>
          </p:cNvGraphicFramePr>
          <p:nvPr>
            <p:extLst>
              <p:ext uri="{D42A27DB-BD31-4B8C-83A1-F6EECF244321}">
                <p14:modId xmlns:p14="http://schemas.microsoft.com/office/powerpoint/2010/main" val="4029631452"/>
              </p:ext>
            </p:extLst>
          </p:nvPr>
        </p:nvGraphicFramePr>
        <p:xfrm>
          <a:off x="468745" y="1600200"/>
          <a:ext cx="8214360" cy="4663440"/>
        </p:xfrm>
        <a:graphic>
          <a:graphicData uri="http://schemas.openxmlformats.org/drawingml/2006/table">
            <a:tbl>
              <a:tblPr firstRow="1" bandRow="1">
                <a:tableStyleId>{5940675A-B579-460E-94D1-54222C63F5DA}</a:tableStyleId>
              </a:tblPr>
              <a:tblGrid>
                <a:gridCol w="190500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tblGrid>
              <a:tr h="563980">
                <a:tc>
                  <a:txBody>
                    <a:bodyPr/>
                    <a:lstStyle/>
                    <a:p>
                      <a:pPr algn="ctr"/>
                      <a:r>
                        <a:rPr lang="en-US" sz="1600" b="1" u="none" strike="noStrike" kern="1200" baseline="0" dirty="0" smtClean="0"/>
                        <a:t>Perspective</a:t>
                      </a:r>
                      <a:endParaRPr lang="en-US" sz="1600" b="1" i="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600" b="1" u="none" strike="noStrike" kern="1200" baseline="0" dirty="0" smtClean="0"/>
                        <a:t>Key Concepts</a:t>
                      </a:r>
                      <a:endParaRPr lang="en-US" sz="1600" b="1" i="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600" b="1" u="none" strike="noStrike" kern="1200" baseline="0" dirty="0" smtClean="0"/>
                        <a:t>Applying the Concepts to Preschool Children</a:t>
                      </a:r>
                      <a:endParaRPr lang="en-US" sz="1600" b="1" i="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0"/>
                  </a:ext>
                </a:extLst>
              </a:tr>
              <a:tr h="1751305">
                <a:tc>
                  <a:txBody>
                    <a:bodyPr/>
                    <a:lstStyle/>
                    <a:p>
                      <a:r>
                        <a:rPr lang="en-US" sz="1600" u="none" strike="noStrike" kern="1200" baseline="0" dirty="0" smtClean="0"/>
                        <a:t>Social Learning</a:t>
                      </a:r>
                      <a:endParaRPr lang="en-US" sz="16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600" u="none" strike="noStrike" kern="1200" baseline="0" dirty="0" smtClean="0"/>
                        <a:t>Children learn gender-related behavior and expectations from their observation of others’ behavior.</a:t>
                      </a:r>
                      <a:endParaRPr lang="en-US" sz="16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600" u="none" strike="noStrike" kern="1200" baseline="0" dirty="0" smtClean="0"/>
                        <a:t>Children notice that other children and adults are rewarded for behaving in ways that conform to standard gender stereotypes-and sometimes punished for violating those stereotypes.</a:t>
                      </a:r>
                      <a:endParaRPr lang="en-US" sz="1600" b="0" i="0" u="none" strike="noStrike" kern="1200" baseline="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1"/>
                  </a:ext>
                </a:extLst>
              </a:tr>
              <a:tr h="2226235">
                <a:tc>
                  <a:txBody>
                    <a:bodyPr/>
                    <a:lstStyle/>
                    <a:p>
                      <a:r>
                        <a:rPr lang="en-US" sz="1600" u="none" strike="noStrike" kern="1200" baseline="0" dirty="0" smtClean="0"/>
                        <a:t>Cognitive</a:t>
                      </a:r>
                      <a:endParaRPr lang="en-US" sz="16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600" u="none" strike="noStrike" kern="1200" baseline="0" dirty="0" smtClean="0"/>
                        <a:t>Through the use of gender schemas, developed early in life, preschoolers form a lens through which they view the world. They use their increasing cognitive abilities to develop “rules” about what is appropriate for males and females.</a:t>
                      </a:r>
                      <a:endParaRPr lang="en-US" sz="1600" b="0" i="0" u="none" strike="noStrike" kern="1200" baseline="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600" dirty="0" smtClean="0"/>
                        <a:t>Preschoolers are more rigid in their rules about proper gender</a:t>
                      </a:r>
                      <a:r>
                        <a:rPr lang="en-US" sz="1600" baseline="0" dirty="0" smtClean="0"/>
                        <a:t> </a:t>
                      </a:r>
                      <a:r>
                        <a:rPr lang="en-US" sz="1600" dirty="0" smtClean="0"/>
                        <a:t>behavior than people at other ages, perhaps because they have</a:t>
                      </a:r>
                    </a:p>
                    <a:p>
                      <a:r>
                        <a:rPr lang="en-US" sz="1600" dirty="0" smtClean="0"/>
                        <a:t>just developed gender schemas that don’t yet permit much</a:t>
                      </a:r>
                      <a:r>
                        <a:rPr lang="en-US" sz="1600" baseline="0" dirty="0" smtClean="0"/>
                        <a:t> </a:t>
                      </a:r>
                      <a:r>
                        <a:rPr lang="en-US" sz="1600" dirty="0" smtClean="0"/>
                        <a:t>variation from stereotypical expectations.</a:t>
                      </a:r>
                      <a:endParaRPr lang="en-US" sz="16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593645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solidFill>
                  <a:schemeClr val="tx2"/>
                </a:solidFill>
              </a:rPr>
              <a:t>Friends and Family: Preschoolers</a:t>
            </a:r>
            <a:r>
              <a:rPr lang="ja-JP" altLang="en-US" dirty="0">
                <a:solidFill>
                  <a:schemeClr val="tx2"/>
                </a:solidFill>
              </a:rPr>
              <a:t>’</a:t>
            </a:r>
            <a:r>
              <a:rPr lang="en-US" altLang="ja-JP" dirty="0">
                <a:solidFill>
                  <a:schemeClr val="tx2"/>
                </a:solidFill>
              </a:rPr>
              <a:t> Social Lives </a:t>
            </a:r>
            <a:r>
              <a:rPr lang="en-US" altLang="ja-JP" sz="2000" b="0" dirty="0">
                <a:solidFill>
                  <a:schemeClr val="tx2"/>
                </a:solidFill>
              </a:rPr>
              <a:t>(1 of 2)</a:t>
            </a:r>
            <a:endParaRPr lang="en-US" sz="1600" b="0" dirty="0">
              <a:solidFill>
                <a:schemeClr val="tx2"/>
              </a:solidFill>
            </a:endParaRPr>
          </a:p>
        </p:txBody>
      </p:sp>
      <p:sp>
        <p:nvSpPr>
          <p:cNvPr id="7" name="Content Placeholder 2"/>
          <p:cNvSpPr>
            <a:spLocks noGrp="1"/>
          </p:cNvSpPr>
          <p:nvPr>
            <p:ph type="body" idx="1"/>
          </p:nvPr>
        </p:nvSpPr>
        <p:spPr/>
        <p:txBody>
          <a:bodyPr/>
          <a:lstStyle/>
          <a:p>
            <a:pPr marL="0" indent="-625475">
              <a:buNone/>
            </a:pPr>
            <a:r>
              <a:rPr lang="en-US" b="1" dirty="0">
                <a:solidFill>
                  <a:schemeClr val="tx2"/>
                </a:solidFill>
              </a:rPr>
              <a:t>8.4</a:t>
            </a:r>
            <a:r>
              <a:rPr lang="en-US" dirty="0"/>
              <a:t> Describe the sorts of social relationships that preschool-age children engage in.</a:t>
            </a:r>
          </a:p>
          <a:p>
            <a:pPr marL="625475" indent="-625475">
              <a:buNone/>
            </a:pPr>
            <a:r>
              <a:rPr lang="en-US" b="1" dirty="0">
                <a:solidFill>
                  <a:schemeClr val="tx2"/>
                </a:solidFill>
              </a:rPr>
              <a:t>8.5</a:t>
            </a:r>
            <a:r>
              <a:rPr lang="en-US" dirty="0"/>
              <a:t> Explain how and why preschool-age children play.</a:t>
            </a:r>
          </a:p>
          <a:p>
            <a:pPr marL="0" indent="-625475">
              <a:buNone/>
            </a:pPr>
            <a:r>
              <a:rPr lang="en-US" b="1" dirty="0">
                <a:solidFill>
                  <a:schemeClr val="tx2"/>
                </a:solidFill>
              </a:rPr>
              <a:t>8.6</a:t>
            </a:r>
            <a:r>
              <a:rPr lang="en-US" dirty="0"/>
              <a:t> Summarize how thinking changes in the preschool years.</a:t>
            </a:r>
          </a:p>
          <a:p>
            <a:pPr marL="0" indent="-625475">
              <a:buNone/>
            </a:pPr>
            <a:r>
              <a:rPr lang="en-US" b="1" dirty="0">
                <a:solidFill>
                  <a:schemeClr val="tx2"/>
                </a:solidFill>
              </a:rPr>
              <a:t>8.7</a:t>
            </a:r>
            <a:r>
              <a:rPr lang="en-US" dirty="0">
                <a:solidFill>
                  <a:schemeClr val="tx2"/>
                </a:solidFill>
              </a:rPr>
              <a:t> </a:t>
            </a:r>
            <a:r>
              <a:rPr lang="en-US" dirty="0"/>
              <a:t>Describe ways in which family relationships affect the development of preschool-age children.</a:t>
            </a:r>
          </a:p>
        </p:txBody>
      </p:sp>
    </p:spTree>
    <p:extLst>
      <p:ext uri="{BB962C8B-B14F-4D97-AF65-F5344CB8AC3E}">
        <p14:creationId xmlns:p14="http://schemas.microsoft.com/office/powerpoint/2010/main" val="10998125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solidFill>
                  <a:schemeClr val="tx2"/>
                </a:solidFill>
              </a:rPr>
              <a:t>Friends and Family: Preschoolers</a:t>
            </a:r>
            <a:r>
              <a:rPr lang="ja-JP" altLang="en-US" dirty="0">
                <a:solidFill>
                  <a:schemeClr val="tx2"/>
                </a:solidFill>
              </a:rPr>
              <a:t>’</a:t>
            </a:r>
            <a:r>
              <a:rPr lang="en-US" altLang="ja-JP" dirty="0">
                <a:solidFill>
                  <a:schemeClr val="tx2"/>
                </a:solidFill>
              </a:rPr>
              <a:t> Social Lives </a:t>
            </a:r>
            <a:r>
              <a:rPr lang="en-US" altLang="ja-JP" sz="2000" b="0" dirty="0" smtClean="0">
                <a:solidFill>
                  <a:schemeClr val="tx2"/>
                </a:solidFill>
              </a:rPr>
              <a:t>(2 </a:t>
            </a:r>
            <a:r>
              <a:rPr lang="en-US" altLang="ja-JP" sz="2000" b="0" dirty="0">
                <a:solidFill>
                  <a:schemeClr val="tx2"/>
                </a:solidFill>
              </a:rPr>
              <a:t>of 2)</a:t>
            </a:r>
            <a:endParaRPr lang="en-US" sz="1600" b="0" dirty="0">
              <a:solidFill>
                <a:schemeClr val="tx2"/>
              </a:solidFill>
            </a:endParaRPr>
          </a:p>
        </p:txBody>
      </p:sp>
      <p:sp>
        <p:nvSpPr>
          <p:cNvPr id="7" name="Content Placeholder 2"/>
          <p:cNvSpPr>
            <a:spLocks noGrp="1"/>
          </p:cNvSpPr>
          <p:nvPr>
            <p:ph type="body" idx="1"/>
          </p:nvPr>
        </p:nvSpPr>
        <p:spPr/>
        <p:txBody>
          <a:bodyPr/>
          <a:lstStyle/>
          <a:p>
            <a:pPr marL="0" indent="-625475">
              <a:buNone/>
            </a:pPr>
            <a:r>
              <a:rPr lang="en-US" b="1" dirty="0">
                <a:solidFill>
                  <a:schemeClr val="tx2"/>
                </a:solidFill>
              </a:rPr>
              <a:t>8.8</a:t>
            </a:r>
            <a:r>
              <a:rPr lang="en-US" dirty="0"/>
              <a:t> Describe the kinds of disciplinary styles parents employ with preschool-age children and what effects they have.</a:t>
            </a:r>
          </a:p>
          <a:p>
            <a:pPr marL="0" indent="-625475">
              <a:buNone/>
            </a:pPr>
            <a:r>
              <a:rPr lang="en-US" b="1" dirty="0">
                <a:solidFill>
                  <a:schemeClr val="tx2"/>
                </a:solidFill>
              </a:rPr>
              <a:t>8.9</a:t>
            </a:r>
            <a:r>
              <a:rPr lang="en-US" dirty="0"/>
              <a:t> List the factors that contribute to child abuse and neglect.</a:t>
            </a:r>
          </a:p>
          <a:p>
            <a:pPr marL="0" indent="-625475">
              <a:buNone/>
            </a:pPr>
            <a:r>
              <a:rPr lang="en-US" b="1" dirty="0">
                <a:solidFill>
                  <a:schemeClr val="tx2"/>
                </a:solidFill>
              </a:rPr>
              <a:t>8.10</a:t>
            </a:r>
            <a:r>
              <a:rPr lang="en-US" dirty="0"/>
              <a:t> Define resilience, and describe how can it help abused children.</a:t>
            </a:r>
          </a:p>
        </p:txBody>
      </p:sp>
    </p:spTree>
    <p:extLst>
      <p:ext uri="{BB962C8B-B14F-4D97-AF65-F5344CB8AC3E}">
        <p14:creationId xmlns:p14="http://schemas.microsoft.com/office/powerpoint/2010/main" val="34032451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The Development of Friendships</a:t>
            </a:r>
            <a:endParaRPr lang="en-US" sz="2000" b="0" dirty="0">
              <a:solidFill>
                <a:schemeClr val="tx2"/>
              </a:solidFill>
            </a:endParaRPr>
          </a:p>
        </p:txBody>
      </p:sp>
      <p:sp>
        <p:nvSpPr>
          <p:cNvPr id="7" name="Content Placeholder 2"/>
          <p:cNvSpPr>
            <a:spLocks noGrp="1"/>
          </p:cNvSpPr>
          <p:nvPr>
            <p:ph type="body" idx="1"/>
          </p:nvPr>
        </p:nvSpPr>
        <p:spPr/>
        <p:txBody>
          <a:bodyPr/>
          <a:lstStyle/>
          <a:p>
            <a:pPr marL="0" indent="0" eaLnBrk="1" hangingPunct="1">
              <a:buFont typeface="Arial" charset="0"/>
              <a:buNone/>
              <a:defRPr/>
            </a:pPr>
            <a:r>
              <a:rPr lang="en-US" b="1" dirty="0"/>
              <a:t>View of friendship evolves with age</a:t>
            </a:r>
          </a:p>
          <a:p>
            <a:pPr>
              <a:buFont typeface="Arial" charset="0"/>
              <a:buChar char="•"/>
              <a:defRPr/>
            </a:pPr>
            <a:r>
              <a:rPr lang="en-US" dirty="0"/>
              <a:t>Older preschoolers see friendship as a continuing state and a stable relationship</a:t>
            </a:r>
          </a:p>
          <a:p>
            <a:pPr>
              <a:buFont typeface="Arial" charset="0"/>
              <a:buChar char="•"/>
              <a:defRPr/>
            </a:pPr>
            <a:r>
              <a:rPr lang="en-US" dirty="0"/>
              <a:t>Begin to understand concepts such as trust, support, shared interest</a:t>
            </a:r>
          </a:p>
        </p:txBody>
      </p:sp>
    </p:spTree>
    <p:extLst>
      <p:ext uri="{BB962C8B-B14F-4D97-AF65-F5344CB8AC3E}">
        <p14:creationId xmlns:p14="http://schemas.microsoft.com/office/powerpoint/2010/main" val="5140113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Playing by the Rules: The Work of Play</a:t>
            </a:r>
            <a:endParaRPr lang="en-US" sz="2000" b="0" dirty="0">
              <a:solidFill>
                <a:schemeClr val="tx2"/>
              </a:solidFill>
            </a:endParaRPr>
          </a:p>
        </p:txBody>
      </p:sp>
      <p:sp>
        <p:nvSpPr>
          <p:cNvPr id="7" name="Content Placeholder 2"/>
          <p:cNvSpPr>
            <a:spLocks noGrp="1"/>
          </p:cNvSpPr>
          <p:nvPr>
            <p:ph type="body" idx="1"/>
          </p:nvPr>
        </p:nvSpPr>
        <p:spPr/>
        <p:txBody>
          <a:bodyPr/>
          <a:lstStyle/>
          <a:p>
            <a:pPr eaLnBrk="1" hangingPunct="1"/>
            <a:r>
              <a:rPr lang="en-US" altLang="en-US" dirty="0"/>
              <a:t>Children are interested in maintaining smooth social relationships with friends</a:t>
            </a:r>
          </a:p>
          <a:p>
            <a:pPr eaLnBrk="1" hangingPunct="1"/>
            <a:r>
              <a:rPr lang="en-US" altLang="en-US" dirty="0"/>
              <a:t>Children try to avoid and/or solve disagreements </a:t>
            </a:r>
          </a:p>
          <a:p>
            <a:pPr marL="0" indent="0">
              <a:buNone/>
            </a:pPr>
            <a:r>
              <a:rPr lang="en-US" b="1" dirty="0"/>
              <a:t>Play is critical to the overall development of young children</a:t>
            </a:r>
          </a:p>
          <a:p>
            <a:r>
              <a:rPr lang="en-US" dirty="0"/>
              <a:t>Changes over time</a:t>
            </a:r>
          </a:p>
          <a:p>
            <a:r>
              <a:rPr lang="en-US" dirty="0"/>
              <a:t>Becomes more sophisticated, interactive, cooperative</a:t>
            </a:r>
          </a:p>
          <a:p>
            <a:r>
              <a:rPr lang="en-US" dirty="0"/>
              <a:t>Gradually more dependent on social and cognitive skills</a:t>
            </a:r>
          </a:p>
        </p:txBody>
      </p:sp>
    </p:spTree>
    <p:extLst>
      <p:ext uri="{BB962C8B-B14F-4D97-AF65-F5344CB8AC3E}">
        <p14:creationId xmlns:p14="http://schemas.microsoft.com/office/powerpoint/2010/main" val="11528045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Categorizing Play </a:t>
            </a:r>
            <a:r>
              <a:rPr lang="en-US" altLang="en-US" sz="2000" b="0" dirty="0"/>
              <a:t>(1 of 2)</a:t>
            </a:r>
            <a:endParaRPr lang="en-US" sz="2000" b="0" dirty="0">
              <a:solidFill>
                <a:schemeClr val="tx2"/>
              </a:solidFill>
            </a:endParaRPr>
          </a:p>
        </p:txBody>
      </p:sp>
      <p:sp>
        <p:nvSpPr>
          <p:cNvPr id="7" name="Content Placeholder 2"/>
          <p:cNvSpPr>
            <a:spLocks noGrp="1"/>
          </p:cNvSpPr>
          <p:nvPr>
            <p:ph type="body" idx="1"/>
          </p:nvPr>
        </p:nvSpPr>
        <p:spPr/>
        <p:txBody>
          <a:bodyPr/>
          <a:lstStyle/>
          <a:p>
            <a:pPr marL="0" indent="0" eaLnBrk="1" hangingPunct="1">
              <a:buNone/>
            </a:pPr>
            <a:r>
              <a:rPr lang="en-US" altLang="en-US" b="1" dirty="0"/>
              <a:t>Types of play</a:t>
            </a:r>
          </a:p>
          <a:p>
            <a:pPr eaLnBrk="1" hangingPunct="1"/>
            <a:r>
              <a:rPr lang="en-US" altLang="en-US" b="1" dirty="0"/>
              <a:t>Functional play: </a:t>
            </a:r>
            <a:r>
              <a:rPr lang="en-US" altLang="en-US" dirty="0"/>
              <a:t>simple, repetitive activities typical of 3-year-olds that may involve objects or repetitive muscular movements</a:t>
            </a:r>
          </a:p>
          <a:p>
            <a:pPr eaLnBrk="1" hangingPunct="1"/>
            <a:r>
              <a:rPr lang="en-US" altLang="en-US" b="1" dirty="0"/>
              <a:t>Constructive play: </a:t>
            </a:r>
            <a:r>
              <a:rPr lang="en-US" altLang="en-US" dirty="0"/>
              <a:t>activities in which children manipulate objects to produce or build something</a:t>
            </a:r>
          </a:p>
        </p:txBody>
      </p:sp>
    </p:spTree>
    <p:extLst>
      <p:ext uri="{BB962C8B-B14F-4D97-AF65-F5344CB8AC3E}">
        <p14:creationId xmlns:p14="http://schemas.microsoft.com/office/powerpoint/2010/main" val="41503018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Categorizing Play </a:t>
            </a:r>
            <a:r>
              <a:rPr lang="en-US" altLang="en-US" sz="2000" b="0" dirty="0" smtClean="0"/>
              <a:t>(2 </a:t>
            </a:r>
            <a:r>
              <a:rPr lang="en-US" altLang="en-US" sz="2000" b="0" dirty="0"/>
              <a:t>of 2)</a:t>
            </a:r>
            <a:endParaRPr lang="en-US" sz="2000" b="0" dirty="0">
              <a:solidFill>
                <a:schemeClr val="tx2"/>
              </a:solidFill>
            </a:endParaRPr>
          </a:p>
        </p:txBody>
      </p:sp>
      <p:sp>
        <p:nvSpPr>
          <p:cNvPr id="7" name="Content Placeholder 2"/>
          <p:cNvSpPr>
            <a:spLocks noGrp="1"/>
          </p:cNvSpPr>
          <p:nvPr>
            <p:ph type="body" idx="1"/>
          </p:nvPr>
        </p:nvSpPr>
        <p:spPr/>
        <p:txBody>
          <a:bodyPr/>
          <a:lstStyle/>
          <a:p>
            <a:pPr marL="0" indent="0">
              <a:buNone/>
              <a:defRPr/>
            </a:pPr>
            <a:r>
              <a:rPr lang="en-US" b="1" dirty="0"/>
              <a:t>By age four, children engage in constructive play that:</a:t>
            </a:r>
          </a:p>
          <a:p>
            <a:pPr>
              <a:defRPr/>
            </a:pPr>
            <a:r>
              <a:rPr lang="en-US" dirty="0"/>
              <a:t>Tests developing cognitive skills</a:t>
            </a:r>
          </a:p>
          <a:p>
            <a:pPr>
              <a:defRPr/>
            </a:pPr>
            <a:r>
              <a:rPr lang="en-US" dirty="0"/>
              <a:t>Practices motor skills</a:t>
            </a:r>
          </a:p>
          <a:p>
            <a:pPr>
              <a:defRPr/>
            </a:pPr>
            <a:r>
              <a:rPr lang="en-US" dirty="0"/>
              <a:t>Facilitates problem solving</a:t>
            </a:r>
          </a:p>
          <a:p>
            <a:pPr>
              <a:defRPr/>
            </a:pPr>
            <a:r>
              <a:rPr lang="en-US" dirty="0"/>
              <a:t>Teaches cooperation</a:t>
            </a:r>
          </a:p>
        </p:txBody>
      </p:sp>
    </p:spTree>
    <p:extLst>
      <p:ext uri="{BB962C8B-B14F-4D97-AF65-F5344CB8AC3E}">
        <p14:creationId xmlns:p14="http://schemas.microsoft.com/office/powerpoint/2010/main" val="23255588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Social Aspects of Play </a:t>
            </a:r>
            <a:r>
              <a:rPr lang="en-US" altLang="en-US" sz="2000" b="0" dirty="0"/>
              <a:t>(1 of 2)</a:t>
            </a:r>
            <a:endParaRPr lang="en-US" sz="1200" b="0" dirty="0">
              <a:solidFill>
                <a:schemeClr val="tx2"/>
              </a:solidFill>
            </a:endParaRPr>
          </a:p>
        </p:txBody>
      </p:sp>
      <p:sp>
        <p:nvSpPr>
          <p:cNvPr id="7" name="Content Placeholder 2"/>
          <p:cNvSpPr>
            <a:spLocks noGrp="1"/>
          </p:cNvSpPr>
          <p:nvPr>
            <p:ph type="body" idx="1"/>
          </p:nvPr>
        </p:nvSpPr>
        <p:spPr/>
        <p:txBody>
          <a:bodyPr/>
          <a:lstStyle/>
          <a:p>
            <a:pPr lvl="0"/>
            <a:r>
              <a:rPr lang="en-US" dirty="0"/>
              <a:t>Parallel Play </a:t>
            </a:r>
          </a:p>
          <a:p>
            <a:pPr lvl="1" indent="-283464"/>
            <a:r>
              <a:rPr lang="en-US" sz="2400" dirty="0">
                <a:latin typeface="+mn-lt"/>
              </a:rPr>
              <a:t>Children play with similar toys, in a similar manner, but do not interact with each other</a:t>
            </a:r>
          </a:p>
          <a:p>
            <a:pPr lvl="0"/>
            <a:r>
              <a:rPr lang="en-US" dirty="0"/>
              <a:t>Onlooker Play </a:t>
            </a:r>
          </a:p>
          <a:p>
            <a:pPr lvl="1" indent="-283464"/>
            <a:r>
              <a:rPr lang="en-US" sz="2400" dirty="0">
                <a:latin typeface="+mn-lt"/>
              </a:rPr>
              <a:t>Children simply watch each other play</a:t>
            </a:r>
          </a:p>
          <a:p>
            <a:pPr lvl="0"/>
            <a:r>
              <a:rPr lang="en-US" dirty="0"/>
              <a:t>Solitary Play </a:t>
            </a:r>
          </a:p>
          <a:p>
            <a:pPr lvl="1" indent="-283464"/>
            <a:r>
              <a:rPr lang="en-US" sz="2400" dirty="0">
                <a:latin typeface="+mn-lt"/>
              </a:rPr>
              <a:t>Children play by themselves</a:t>
            </a:r>
          </a:p>
        </p:txBody>
      </p:sp>
    </p:spTree>
    <p:extLst>
      <p:ext uri="{BB962C8B-B14F-4D97-AF65-F5344CB8AC3E}">
        <p14:creationId xmlns:p14="http://schemas.microsoft.com/office/powerpoint/2010/main" val="18632361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Social Aspects of Play </a:t>
            </a:r>
            <a:r>
              <a:rPr lang="en-US" altLang="en-US" sz="2000" b="0" dirty="0" smtClean="0"/>
              <a:t>(2 </a:t>
            </a:r>
            <a:r>
              <a:rPr lang="en-US" altLang="en-US" sz="2000" b="0" dirty="0"/>
              <a:t>of 2)</a:t>
            </a:r>
            <a:endParaRPr lang="en-US" sz="1200" b="0" dirty="0">
              <a:solidFill>
                <a:schemeClr val="tx2"/>
              </a:solidFill>
            </a:endParaRPr>
          </a:p>
        </p:txBody>
      </p:sp>
      <p:sp>
        <p:nvSpPr>
          <p:cNvPr id="7" name="Content Placeholder 2"/>
          <p:cNvSpPr>
            <a:spLocks noGrp="1"/>
          </p:cNvSpPr>
          <p:nvPr>
            <p:ph type="body" idx="1"/>
          </p:nvPr>
        </p:nvSpPr>
        <p:spPr/>
        <p:txBody>
          <a:bodyPr/>
          <a:lstStyle/>
          <a:p>
            <a:pPr lvl="0"/>
            <a:r>
              <a:rPr lang="en-US" dirty="0"/>
              <a:t>Associative Play </a:t>
            </a:r>
          </a:p>
          <a:p>
            <a:pPr lvl="1" indent="-283464"/>
            <a:r>
              <a:rPr lang="en-US" sz="2400" dirty="0">
                <a:latin typeface="+mn-lt"/>
              </a:rPr>
              <a:t>Children interact with one another in groups of two or more</a:t>
            </a:r>
          </a:p>
          <a:p>
            <a:pPr lvl="1" indent="-283464"/>
            <a:r>
              <a:rPr lang="en-US" sz="2400" dirty="0">
                <a:latin typeface="+mn-lt"/>
              </a:rPr>
              <a:t>Children share or borrow toys or materials, but do not do the same activity</a:t>
            </a:r>
          </a:p>
          <a:p>
            <a:pPr lvl="0"/>
            <a:r>
              <a:rPr lang="en-US" dirty="0"/>
              <a:t>Cooperative Play </a:t>
            </a:r>
          </a:p>
          <a:p>
            <a:pPr lvl="1" indent="-283464"/>
            <a:r>
              <a:rPr lang="en-US" sz="2400" spc="-40" dirty="0">
                <a:latin typeface="+mn-lt"/>
              </a:rPr>
              <a:t>Children play with one another, take turns, play games, and devise contests</a:t>
            </a:r>
          </a:p>
        </p:txBody>
      </p:sp>
    </p:spTree>
    <p:extLst>
      <p:ext uri="{BB962C8B-B14F-4D97-AF65-F5344CB8AC3E}">
        <p14:creationId xmlns:p14="http://schemas.microsoft.com/office/powerpoint/2010/main" val="6738766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Preschoolers’ Play </a:t>
            </a:r>
            <a:r>
              <a:rPr lang="en-US" altLang="en-US" sz="2000" b="0" dirty="0"/>
              <a:t>(1 of </a:t>
            </a:r>
            <a:r>
              <a:rPr lang="en-US" altLang="en-US" sz="2000" b="0" dirty="0" smtClean="0"/>
              <a:t>3)</a:t>
            </a:r>
            <a:endParaRPr lang="en-US" b="0" dirty="0"/>
          </a:p>
        </p:txBody>
      </p:sp>
      <p:graphicFrame>
        <p:nvGraphicFramePr>
          <p:cNvPr id="6" name="Table 2"/>
          <p:cNvGraphicFramePr>
            <a:graphicFrameLocks noGrp="1"/>
          </p:cNvGraphicFramePr>
          <p:nvPr>
            <p:extLst>
              <p:ext uri="{D42A27DB-BD31-4B8C-83A1-F6EECF244321}">
                <p14:modId xmlns:p14="http://schemas.microsoft.com/office/powerpoint/2010/main" val="2637764177"/>
              </p:ext>
            </p:extLst>
          </p:nvPr>
        </p:nvGraphicFramePr>
        <p:xfrm>
          <a:off x="457200" y="1600199"/>
          <a:ext cx="8229600" cy="3538869"/>
        </p:xfrm>
        <a:graphic>
          <a:graphicData uri="http://schemas.openxmlformats.org/drawingml/2006/table">
            <a:tbl>
              <a:tblPr firstRow="1" bandRow="1">
                <a:tableStyleId>{5940675A-B579-460E-94D1-54222C63F5DA}</a:tableStyleId>
              </a:tblPr>
              <a:tblGrid>
                <a:gridCol w="1779373">
                  <a:extLst>
                    <a:ext uri="{9D8B030D-6E8A-4147-A177-3AD203B41FA5}">
                      <a16:colId xmlns:a16="http://schemas.microsoft.com/office/drawing/2014/main" val="20000"/>
                    </a:ext>
                  </a:extLst>
                </a:gridCol>
                <a:gridCol w="3657233">
                  <a:extLst>
                    <a:ext uri="{9D8B030D-6E8A-4147-A177-3AD203B41FA5}">
                      <a16:colId xmlns:a16="http://schemas.microsoft.com/office/drawing/2014/main" val="20001"/>
                    </a:ext>
                  </a:extLst>
                </a:gridCol>
                <a:gridCol w="2792994">
                  <a:extLst>
                    <a:ext uri="{9D8B030D-6E8A-4147-A177-3AD203B41FA5}">
                      <a16:colId xmlns:a16="http://schemas.microsoft.com/office/drawing/2014/main" val="20002"/>
                    </a:ext>
                  </a:extLst>
                </a:gridCol>
              </a:tblGrid>
              <a:tr h="290801">
                <a:tc>
                  <a:txBody>
                    <a:bodyPr/>
                    <a:lstStyle/>
                    <a:p>
                      <a:pPr marL="0" marR="0" algn="ctr">
                        <a:lnSpc>
                          <a:spcPct val="100000"/>
                        </a:lnSpc>
                        <a:spcBef>
                          <a:spcPts val="0"/>
                        </a:spcBef>
                        <a:spcAft>
                          <a:spcPts val="0"/>
                        </a:spcAft>
                      </a:pPr>
                      <a:r>
                        <a:rPr lang="en-US" sz="1400" b="1" dirty="0" smtClean="0">
                          <a:effectLst/>
                        </a:rPr>
                        <a:t>Type </a:t>
                      </a:r>
                      <a:r>
                        <a:rPr lang="en-US" sz="1400" b="1" dirty="0">
                          <a:effectLst/>
                        </a:rPr>
                        <a:t>of Play </a:t>
                      </a:r>
                      <a:endParaRPr lang="en-US" sz="1400" b="1" i="0" dirty="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algn="ctr">
                        <a:lnSpc>
                          <a:spcPct val="100000"/>
                        </a:lnSpc>
                        <a:spcBef>
                          <a:spcPts val="0"/>
                        </a:spcBef>
                        <a:spcAft>
                          <a:spcPts val="0"/>
                        </a:spcAft>
                      </a:pPr>
                      <a:r>
                        <a:rPr lang="en-US" sz="1400" b="1" dirty="0">
                          <a:effectLst/>
                        </a:rPr>
                        <a:t>Description </a:t>
                      </a:r>
                      <a:endParaRPr lang="en-US" sz="1400" b="1" i="0" dirty="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algn="ctr">
                        <a:lnSpc>
                          <a:spcPct val="100000"/>
                        </a:lnSpc>
                        <a:spcBef>
                          <a:spcPts val="0"/>
                        </a:spcBef>
                        <a:spcAft>
                          <a:spcPts val="0"/>
                        </a:spcAft>
                      </a:pPr>
                      <a:r>
                        <a:rPr lang="en-US" sz="1400" b="1" dirty="0" smtClean="0">
                          <a:effectLst/>
                        </a:rPr>
                        <a:t>Examples </a:t>
                      </a:r>
                      <a:endParaRPr lang="en-US" sz="1400" b="1" i="0" dirty="0">
                        <a:solidFill>
                          <a:schemeClr val="bg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0"/>
                  </a:ext>
                </a:extLst>
              </a:tr>
              <a:tr h="268905">
                <a:tc>
                  <a:txBody>
                    <a:bodyPr/>
                    <a:lstStyle/>
                    <a:p>
                      <a:pPr marL="0" marR="0">
                        <a:lnSpc>
                          <a:spcPct val="100000"/>
                        </a:lnSpc>
                        <a:spcBef>
                          <a:spcPts val="0"/>
                        </a:spcBef>
                        <a:spcAft>
                          <a:spcPts val="0"/>
                        </a:spcAft>
                      </a:pPr>
                      <a:r>
                        <a:rPr lang="en-US" sz="1400" dirty="0" smtClean="0">
                          <a:effectLst/>
                        </a:rPr>
                        <a:t>General </a:t>
                      </a:r>
                      <a:r>
                        <a:rPr lang="en-US" sz="1400" dirty="0">
                          <a:effectLst/>
                        </a:rPr>
                        <a:t>Categories </a:t>
                      </a:r>
                      <a:endParaRPr lang="en-US" sz="1400" b="0" i="0" dirty="0">
                        <a:solidFill>
                          <a:sysClr val="windowText" lastClr="000000"/>
                        </a:solidFill>
                        <a:effectLst/>
                        <a:latin typeface="+mn-lt"/>
                        <a:ea typeface="Verdana" panose="020B0604030504040204" pitchFamily="34" charset="0"/>
                        <a:cs typeface="Verdana" panose="020B0604030504040204" pitchFamily="34" charset="0"/>
                      </a:endParaRPr>
                    </a:p>
                  </a:txBody>
                  <a:tcPr marB="0"/>
                </a:tc>
                <a:tc>
                  <a:txBody>
                    <a:bodyPr/>
                    <a:lstStyle/>
                    <a:p>
                      <a:pPr marL="0" marR="0">
                        <a:lnSpc>
                          <a:spcPct val="100000"/>
                        </a:lnSpc>
                        <a:spcBef>
                          <a:spcPts val="0"/>
                        </a:spcBef>
                        <a:spcAft>
                          <a:spcPts val="0"/>
                        </a:spcAft>
                      </a:pPr>
                      <a:r>
                        <a:rPr lang="en-US" sz="1400" b="0" i="0" dirty="0" smtClean="0">
                          <a:solidFill>
                            <a:schemeClr val="bg1"/>
                          </a:solidFill>
                          <a:effectLst/>
                          <a:latin typeface="+mn-lt"/>
                          <a:ea typeface="Verdana" panose="020B0604030504040204" pitchFamily="34" charset="0"/>
                          <a:cs typeface="Verdana" panose="020B0604030504040204" pitchFamily="34" charset="0"/>
                        </a:rPr>
                        <a:t>blank</a:t>
                      </a:r>
                      <a:endParaRPr lang="en-US" sz="1400" b="0" i="0" dirty="0">
                        <a:solidFill>
                          <a:schemeClr val="bg1"/>
                        </a:solidFill>
                        <a:effectLst/>
                        <a:latin typeface="+mn-lt"/>
                        <a:ea typeface="Verdana" panose="020B0604030504040204" pitchFamily="34" charset="0"/>
                        <a:cs typeface="Verdana" panose="020B0604030504040204" pitchFamily="34" charset="0"/>
                      </a:endParaRPr>
                    </a:p>
                  </a:txBody>
                  <a:tcPr marB="0"/>
                </a:tc>
                <a:tc>
                  <a:txBody>
                    <a:bodyPr/>
                    <a:lstStyle/>
                    <a:p>
                      <a:pPr marL="0" marR="0">
                        <a:lnSpc>
                          <a:spcPct val="100000"/>
                        </a:lnSpc>
                        <a:spcBef>
                          <a:spcPts val="0"/>
                        </a:spcBef>
                        <a:spcAft>
                          <a:spcPts val="0"/>
                        </a:spcAft>
                      </a:pPr>
                      <a:r>
                        <a:rPr lang="en-US" sz="1400" b="0" i="0" dirty="0" smtClean="0">
                          <a:solidFill>
                            <a:schemeClr val="bg1"/>
                          </a:solidFill>
                          <a:effectLst/>
                          <a:latin typeface="+mn-lt"/>
                          <a:ea typeface="Verdana" panose="020B0604030504040204" pitchFamily="34" charset="0"/>
                          <a:cs typeface="Verdana" panose="020B0604030504040204" pitchFamily="34" charset="0"/>
                        </a:rPr>
                        <a:t>blank</a:t>
                      </a:r>
                      <a:endParaRPr lang="en-US" sz="1400" b="0" i="0" dirty="0">
                        <a:solidFill>
                          <a:schemeClr val="bg1"/>
                        </a:solidFill>
                        <a:effectLst/>
                        <a:latin typeface="+mn-lt"/>
                        <a:ea typeface="Verdana" panose="020B0604030504040204" pitchFamily="34" charset="0"/>
                        <a:cs typeface="Verdana" panose="020B0604030504040204" pitchFamily="34" charset="0"/>
                      </a:endParaRPr>
                    </a:p>
                  </a:txBody>
                  <a:tcPr marB="0"/>
                </a:tc>
                <a:extLst>
                  <a:ext uri="{0D108BD9-81ED-4DB2-BD59-A6C34878D82A}">
                    <a16:rowId xmlns:a16="http://schemas.microsoft.com/office/drawing/2014/main" val="10001"/>
                  </a:ext>
                </a:extLst>
              </a:tr>
              <a:tr h="772888">
                <a:tc>
                  <a:txBody>
                    <a:bodyPr/>
                    <a:lstStyle/>
                    <a:p>
                      <a:pPr marL="0" marR="0">
                        <a:lnSpc>
                          <a:spcPct val="100000"/>
                        </a:lnSpc>
                        <a:spcBef>
                          <a:spcPts val="0"/>
                        </a:spcBef>
                        <a:spcAft>
                          <a:spcPts val="0"/>
                        </a:spcAft>
                      </a:pPr>
                      <a:r>
                        <a:rPr lang="en-US" sz="1400" dirty="0">
                          <a:effectLst/>
                        </a:rPr>
                        <a:t>Functional play </a:t>
                      </a:r>
                      <a:endParaRPr lang="en-US" sz="1400" b="0" i="0" dirty="0">
                        <a:solidFill>
                          <a:sysClr val="windowText" lastClr="000000"/>
                        </a:solidFill>
                        <a:effectLst/>
                        <a:latin typeface="+mn-lt"/>
                        <a:ea typeface="Verdana" panose="020B0604030504040204" pitchFamily="34" charset="0"/>
                        <a:cs typeface="Verdana" panose="020B0604030504040204" pitchFamily="34" charset="0"/>
                      </a:endParaRPr>
                    </a:p>
                  </a:txBody>
                  <a:tcPr marB="0"/>
                </a:tc>
                <a:tc>
                  <a:txBody>
                    <a:bodyPr/>
                    <a:lstStyle/>
                    <a:p>
                      <a:pPr marL="0" marR="0">
                        <a:lnSpc>
                          <a:spcPct val="100000"/>
                        </a:lnSpc>
                        <a:spcBef>
                          <a:spcPts val="0"/>
                        </a:spcBef>
                        <a:spcAft>
                          <a:spcPts val="0"/>
                        </a:spcAft>
                      </a:pPr>
                      <a:r>
                        <a:rPr lang="en-US" sz="1400" dirty="0">
                          <a:effectLst/>
                        </a:rPr>
                        <a:t>Simple, repetitive activities typical of 3-year-olds. May involve objects or repetitive muscular movements. </a:t>
                      </a:r>
                      <a:endParaRPr lang="en-US" sz="1400" b="0" i="0" dirty="0">
                        <a:solidFill>
                          <a:sysClr val="windowText" lastClr="000000"/>
                        </a:solidFill>
                        <a:effectLst/>
                        <a:latin typeface="+mn-lt"/>
                        <a:ea typeface="Verdana" panose="020B0604030504040204" pitchFamily="34" charset="0"/>
                        <a:cs typeface="Verdana" panose="020B0604030504040204" pitchFamily="34" charset="0"/>
                      </a:endParaRPr>
                    </a:p>
                  </a:txBody>
                  <a:tcPr marB="0"/>
                </a:tc>
                <a:tc>
                  <a:txBody>
                    <a:bodyPr/>
                    <a:lstStyle/>
                    <a:p>
                      <a:pPr marL="0" marR="0">
                        <a:lnSpc>
                          <a:spcPct val="100000"/>
                        </a:lnSpc>
                        <a:spcBef>
                          <a:spcPts val="0"/>
                        </a:spcBef>
                        <a:spcAft>
                          <a:spcPts val="0"/>
                        </a:spcAft>
                      </a:pPr>
                      <a:r>
                        <a:rPr lang="en-US" sz="1400" dirty="0">
                          <a:effectLst/>
                        </a:rPr>
                        <a:t>Moving dolls or cars repetitively. Skipping, jumping, rolling or unrolling a piece of clay. </a:t>
                      </a:r>
                      <a:endParaRPr lang="en-US" sz="1400" b="0" i="0" dirty="0">
                        <a:solidFill>
                          <a:sysClr val="windowText" lastClr="000000"/>
                        </a:solidFill>
                        <a:effectLst/>
                        <a:latin typeface="+mn-lt"/>
                        <a:ea typeface="Verdana" panose="020B0604030504040204" pitchFamily="34" charset="0"/>
                        <a:cs typeface="Verdana" panose="020B0604030504040204" pitchFamily="34" charset="0"/>
                      </a:endParaRPr>
                    </a:p>
                  </a:txBody>
                  <a:tcPr marB="0"/>
                </a:tc>
                <a:extLst>
                  <a:ext uri="{0D108BD9-81ED-4DB2-BD59-A6C34878D82A}">
                    <a16:rowId xmlns:a16="http://schemas.microsoft.com/office/drawing/2014/main" val="10002"/>
                  </a:ext>
                </a:extLst>
              </a:tr>
              <a:tr h="1506476">
                <a:tc>
                  <a:txBody>
                    <a:bodyPr/>
                    <a:lstStyle/>
                    <a:p>
                      <a:pPr marL="0" marR="0">
                        <a:lnSpc>
                          <a:spcPct val="100000"/>
                        </a:lnSpc>
                        <a:spcBef>
                          <a:spcPts val="0"/>
                        </a:spcBef>
                        <a:spcAft>
                          <a:spcPts val="0"/>
                        </a:spcAft>
                      </a:pPr>
                      <a:r>
                        <a:rPr lang="en-US" sz="1400" dirty="0">
                          <a:effectLst/>
                        </a:rPr>
                        <a:t>Constructive play </a:t>
                      </a:r>
                      <a:endParaRPr lang="en-US" sz="1400" b="0" i="0" dirty="0">
                        <a:solidFill>
                          <a:sysClr val="windowText" lastClr="000000"/>
                        </a:solidFill>
                        <a:effectLst/>
                        <a:latin typeface="+mn-lt"/>
                        <a:ea typeface="Verdana" panose="020B0604030504040204" pitchFamily="34" charset="0"/>
                        <a:cs typeface="Verdana" panose="020B0604030504040204" pitchFamily="34" charset="0"/>
                      </a:endParaRPr>
                    </a:p>
                  </a:txBody>
                  <a:tcPr marB="0"/>
                </a:tc>
                <a:tc>
                  <a:txBody>
                    <a:bodyPr/>
                    <a:lstStyle/>
                    <a:p>
                      <a:pPr marL="0" marR="0">
                        <a:lnSpc>
                          <a:spcPct val="100000"/>
                        </a:lnSpc>
                        <a:spcBef>
                          <a:spcPts val="0"/>
                        </a:spcBef>
                        <a:spcAft>
                          <a:spcPts val="0"/>
                        </a:spcAft>
                      </a:pPr>
                      <a:r>
                        <a:rPr lang="en-US" sz="1400" dirty="0">
                          <a:effectLst/>
                        </a:rPr>
                        <a:t>More sophisticated play in which children manipulate objects to produce or build something. Developed by age 4, constructive play lets children test physical and cognitive skills and practice fine muscle movements. </a:t>
                      </a:r>
                      <a:endParaRPr lang="en-US" sz="1400" b="0" i="0" dirty="0">
                        <a:solidFill>
                          <a:sysClr val="windowText" lastClr="000000"/>
                        </a:solidFill>
                        <a:effectLst/>
                        <a:latin typeface="+mn-lt"/>
                        <a:ea typeface="Verdana" panose="020B0604030504040204" pitchFamily="34" charset="0"/>
                        <a:cs typeface="Verdana" panose="020B0604030504040204" pitchFamily="34" charset="0"/>
                      </a:endParaRPr>
                    </a:p>
                  </a:txBody>
                  <a:tcPr marB="0"/>
                </a:tc>
                <a:tc>
                  <a:txBody>
                    <a:bodyPr/>
                    <a:lstStyle/>
                    <a:p>
                      <a:pPr marL="0" marR="0">
                        <a:lnSpc>
                          <a:spcPct val="100000"/>
                        </a:lnSpc>
                        <a:spcBef>
                          <a:spcPts val="0"/>
                        </a:spcBef>
                        <a:spcAft>
                          <a:spcPts val="0"/>
                        </a:spcAft>
                      </a:pPr>
                      <a:r>
                        <a:rPr lang="en-US" sz="1400" dirty="0">
                          <a:effectLst/>
                        </a:rPr>
                        <a:t>Building a dollhouse or car garage out of Legos, putting together a puzzle, making an animal out of clay. </a:t>
                      </a:r>
                      <a:endParaRPr lang="en-US" sz="1400" b="0" i="0" dirty="0">
                        <a:solidFill>
                          <a:sysClr val="windowText" lastClr="000000"/>
                        </a:solidFill>
                        <a:effectLst/>
                        <a:latin typeface="+mn-lt"/>
                        <a:ea typeface="Verdana" panose="020B0604030504040204" pitchFamily="34" charset="0"/>
                        <a:cs typeface="Verdana" panose="020B0604030504040204" pitchFamily="34" charset="0"/>
                      </a:endParaRPr>
                    </a:p>
                  </a:txBody>
                  <a:tcPr marB="0"/>
                </a:tc>
                <a:extLst>
                  <a:ext uri="{0D108BD9-81ED-4DB2-BD59-A6C34878D82A}">
                    <a16:rowId xmlns:a16="http://schemas.microsoft.com/office/drawing/2014/main" val="10003"/>
                  </a:ext>
                </a:extLst>
              </a:tr>
              <a:tr h="589490">
                <a:tc>
                  <a:txBody>
                    <a:bodyPr/>
                    <a:lstStyle/>
                    <a:p>
                      <a:pPr marL="0" marR="0">
                        <a:lnSpc>
                          <a:spcPct val="100000"/>
                        </a:lnSpc>
                        <a:spcBef>
                          <a:spcPts val="0"/>
                        </a:spcBef>
                        <a:spcAft>
                          <a:spcPts val="0"/>
                        </a:spcAft>
                      </a:pPr>
                      <a:r>
                        <a:rPr lang="en-US" sz="1400" kern="1200" dirty="0">
                          <a:effectLst/>
                        </a:rPr>
                        <a:t>Social Aspects of Play (Parten’s Categories) </a:t>
                      </a:r>
                      <a:endParaRPr lang="en-US" sz="1400" b="0" i="0" kern="1200" dirty="0">
                        <a:solidFill>
                          <a:sysClr val="windowText" lastClr="000000"/>
                        </a:solidFill>
                        <a:effectLst/>
                        <a:latin typeface="+mn-lt"/>
                        <a:ea typeface="Verdana" panose="020B0604030504040204" pitchFamily="34" charset="0"/>
                        <a:cs typeface="Verdana" panose="020B0604030504040204" pitchFamily="34" charset="0"/>
                      </a:endParaRPr>
                    </a:p>
                  </a:txBody>
                  <a:tcPr marB="0"/>
                </a:tc>
                <a:tc>
                  <a:txBody>
                    <a:bodyPr/>
                    <a:lstStyle/>
                    <a:p>
                      <a:pPr marL="0" marR="0">
                        <a:lnSpc>
                          <a:spcPct val="100000"/>
                        </a:lnSpc>
                        <a:spcBef>
                          <a:spcPts val="0"/>
                        </a:spcBef>
                        <a:spcAft>
                          <a:spcPts val="0"/>
                        </a:spcAft>
                      </a:pPr>
                      <a:r>
                        <a:rPr lang="en-US" sz="1400" b="0" i="0" dirty="0" smtClean="0">
                          <a:solidFill>
                            <a:schemeClr val="bg1"/>
                          </a:solidFill>
                          <a:effectLst/>
                          <a:latin typeface="+mn-lt"/>
                          <a:ea typeface="Verdana" panose="020B0604030504040204" pitchFamily="34" charset="0"/>
                          <a:cs typeface="Verdana" panose="020B0604030504040204" pitchFamily="34" charset="0"/>
                        </a:rPr>
                        <a:t>blank</a:t>
                      </a:r>
                      <a:endParaRPr lang="en-US" sz="1400" b="0" i="0" dirty="0">
                        <a:solidFill>
                          <a:schemeClr val="bg1"/>
                        </a:solidFill>
                        <a:effectLst/>
                        <a:latin typeface="+mn-lt"/>
                        <a:ea typeface="Verdana" panose="020B0604030504040204" pitchFamily="34" charset="0"/>
                        <a:cs typeface="Verdana" panose="020B0604030504040204" pitchFamily="34" charset="0"/>
                      </a:endParaRPr>
                    </a:p>
                  </a:txBody>
                  <a:tcPr marB="0"/>
                </a:tc>
                <a:tc>
                  <a:txBody>
                    <a:bodyPr/>
                    <a:lstStyle/>
                    <a:p>
                      <a:pPr marL="0" marR="0">
                        <a:lnSpc>
                          <a:spcPct val="100000"/>
                        </a:lnSpc>
                        <a:spcBef>
                          <a:spcPts val="0"/>
                        </a:spcBef>
                        <a:spcAft>
                          <a:spcPts val="0"/>
                        </a:spcAft>
                      </a:pPr>
                      <a:r>
                        <a:rPr lang="en-US" sz="1400" dirty="0">
                          <a:effectLst/>
                        </a:rPr>
                        <a:t> </a:t>
                      </a:r>
                      <a:r>
                        <a:rPr lang="en-US" sz="1400" dirty="0" smtClean="0">
                          <a:solidFill>
                            <a:schemeClr val="bg1"/>
                          </a:solidFill>
                          <a:effectLst/>
                        </a:rPr>
                        <a:t>blank</a:t>
                      </a:r>
                      <a:endParaRPr lang="en-US" sz="1400" b="0" i="0" dirty="0">
                        <a:solidFill>
                          <a:schemeClr val="bg1"/>
                        </a:solidFill>
                        <a:effectLst/>
                        <a:latin typeface="+mn-lt"/>
                        <a:ea typeface="Verdana" panose="020B0604030504040204" pitchFamily="34" charset="0"/>
                        <a:cs typeface="Verdana" panose="020B0604030504040204" pitchFamily="34" charset="0"/>
                      </a:endParaRPr>
                    </a:p>
                  </a:txBody>
                  <a:tcPr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722862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Preschoolers’ Play </a:t>
            </a:r>
            <a:r>
              <a:rPr lang="en-US" altLang="en-US" sz="2000" b="0" dirty="0" smtClean="0"/>
              <a:t>(2 </a:t>
            </a:r>
            <a:r>
              <a:rPr lang="en-US" altLang="en-US" sz="2000" b="0" dirty="0"/>
              <a:t>of </a:t>
            </a:r>
            <a:r>
              <a:rPr lang="en-US" altLang="en-US" sz="2000" b="0" dirty="0" smtClean="0"/>
              <a:t>3)</a:t>
            </a:r>
            <a:endParaRPr lang="en-US" b="0" dirty="0"/>
          </a:p>
        </p:txBody>
      </p:sp>
      <p:graphicFrame>
        <p:nvGraphicFramePr>
          <p:cNvPr id="2" name="Table 2"/>
          <p:cNvGraphicFramePr>
            <a:graphicFrameLocks noGrp="1"/>
          </p:cNvGraphicFramePr>
          <p:nvPr>
            <p:extLst>
              <p:ext uri="{D42A27DB-BD31-4B8C-83A1-F6EECF244321}">
                <p14:modId xmlns:p14="http://schemas.microsoft.com/office/powerpoint/2010/main" val="137457919"/>
              </p:ext>
            </p:extLst>
          </p:nvPr>
        </p:nvGraphicFramePr>
        <p:xfrm>
          <a:off x="457200" y="1600200"/>
          <a:ext cx="8229600" cy="4271058"/>
        </p:xfrm>
        <a:graphic>
          <a:graphicData uri="http://schemas.openxmlformats.org/drawingml/2006/table">
            <a:tbl>
              <a:tblPr firstRow="1" bandRow="1">
                <a:tableStyleId>{5940675A-B579-460E-94D1-54222C63F5DA}</a:tableStyleId>
              </a:tblPr>
              <a:tblGrid>
                <a:gridCol w="1605949">
                  <a:extLst>
                    <a:ext uri="{9D8B030D-6E8A-4147-A177-3AD203B41FA5}">
                      <a16:colId xmlns:a16="http://schemas.microsoft.com/office/drawing/2014/main" val="1073919996"/>
                    </a:ext>
                  </a:extLst>
                </a:gridCol>
                <a:gridCol w="3880451">
                  <a:extLst>
                    <a:ext uri="{9D8B030D-6E8A-4147-A177-3AD203B41FA5}">
                      <a16:colId xmlns:a16="http://schemas.microsoft.com/office/drawing/2014/main" val="3000626994"/>
                    </a:ext>
                  </a:extLst>
                </a:gridCol>
                <a:gridCol w="2743200">
                  <a:extLst>
                    <a:ext uri="{9D8B030D-6E8A-4147-A177-3AD203B41FA5}">
                      <a16:colId xmlns:a16="http://schemas.microsoft.com/office/drawing/2014/main" val="1008045463"/>
                    </a:ext>
                  </a:extLst>
                </a:gridCol>
              </a:tblGrid>
              <a:tr h="26229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smtClean="0">
                          <a:effectLst/>
                          <a:latin typeface="+mn-lt"/>
                        </a:rPr>
                        <a:t>Type of Play </a:t>
                      </a:r>
                      <a:endParaRPr lang="en-US" sz="1400" b="1" i="0" dirty="0" smtClean="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smtClean="0">
                          <a:effectLst/>
                          <a:latin typeface="+mn-lt"/>
                        </a:rPr>
                        <a:t>Description </a:t>
                      </a:r>
                      <a:endParaRPr lang="en-US" sz="1400" b="1" i="0" dirty="0" smtClean="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smtClean="0">
                          <a:effectLst/>
                          <a:latin typeface="+mn-lt"/>
                        </a:rPr>
                        <a:t>Examples </a:t>
                      </a:r>
                      <a:endParaRPr lang="en-US" sz="1400" b="1" i="0" dirty="0" smtClean="0">
                        <a:solidFill>
                          <a:schemeClr val="bg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4118154305"/>
                  </a:ext>
                </a:extLst>
              </a:tr>
              <a:tr h="12230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effectLst/>
                          <a:latin typeface="+mn-lt"/>
                        </a:rPr>
                        <a:t>Parallel play </a:t>
                      </a:r>
                      <a:endParaRPr lang="en-US" sz="1400" b="0" i="0" dirty="0" smtClean="0">
                        <a:solidFill>
                          <a:sysClr val="windowText" lastClr="000000"/>
                        </a:solidFill>
                        <a:effectLst/>
                        <a:latin typeface="+mn-lt"/>
                        <a:ea typeface="Verdana" panose="020B0604030504040204" pitchFamily="34" charset="0"/>
                        <a:cs typeface="Verdana" panose="020B0604030504040204" pitchFamily="34" charset="0"/>
                      </a:endParaRPr>
                    </a:p>
                    <a:p>
                      <a:endParaRPr lang="en-US"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effectLst/>
                          <a:latin typeface="+mn-lt"/>
                        </a:rPr>
                        <a:t>Children use similar toys in a similar manner at the same time, but do not interact with each other. Typical of children during the early preschool years. </a:t>
                      </a:r>
                      <a:endParaRPr lang="en-US" sz="1400" b="0" i="0" dirty="0" smtClean="0">
                        <a:solidFill>
                          <a:sysClr val="windowText" lastClr="000000"/>
                        </a:solidFill>
                        <a:effectLst/>
                        <a:latin typeface="+mn-lt"/>
                        <a:ea typeface="Verdana" panose="020B0604030504040204" pitchFamily="34" charset="0"/>
                        <a:cs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effectLst/>
                          <a:latin typeface="+mn-lt"/>
                        </a:rPr>
                        <a:t>Children sitting side by side, each playing with his or her own toy car, putting together his or her own puzzle, or making an individual clay animal.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i="0" dirty="0" smtClean="0">
                        <a:solidFill>
                          <a:sysClr val="windowText" lastClr="000000"/>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688943667"/>
                  </a:ext>
                </a:extLst>
              </a:tr>
              <a:tr h="1223058">
                <a:tc>
                  <a:txBody>
                    <a:bodyPr/>
                    <a:lstStyle/>
                    <a:p>
                      <a:pPr marL="0" marR="0" algn="l" defTabSz="914400" rtl="0" eaLnBrk="1" latinLnBrk="0" hangingPunct="1">
                        <a:lnSpc>
                          <a:spcPct val="100000"/>
                        </a:lnSpc>
                        <a:spcBef>
                          <a:spcPts val="0"/>
                        </a:spcBef>
                        <a:spcAft>
                          <a:spcPts val="0"/>
                        </a:spcAft>
                      </a:pPr>
                      <a:r>
                        <a:rPr lang="en-US" sz="1400" b="0" i="0" kern="1200" dirty="0">
                          <a:solidFill>
                            <a:sysClr val="windowText" lastClr="000000"/>
                          </a:solidFill>
                          <a:effectLst/>
                          <a:latin typeface="+mn-lt"/>
                          <a:ea typeface="Verdana" panose="020B0604030504040204" pitchFamily="34" charset="0"/>
                          <a:cs typeface="Verdana" panose="020B0604030504040204" pitchFamily="34" charset="0"/>
                        </a:rPr>
                        <a:t>Onlooker play </a:t>
                      </a:r>
                    </a:p>
                  </a:txBody>
                  <a:tcPr/>
                </a:tc>
                <a:tc>
                  <a:txBody>
                    <a:bodyPr/>
                    <a:lstStyle/>
                    <a:p>
                      <a:pPr marL="0" marR="0" algn="l" defTabSz="914400" rtl="0" eaLnBrk="1" latinLnBrk="0" hangingPunct="1">
                        <a:lnSpc>
                          <a:spcPct val="100000"/>
                        </a:lnSpc>
                        <a:spcBef>
                          <a:spcPts val="0"/>
                        </a:spcBef>
                        <a:spcAft>
                          <a:spcPts val="0"/>
                        </a:spcAft>
                      </a:pPr>
                      <a:r>
                        <a:rPr lang="en-US" sz="1400" b="0" i="0" kern="1200" dirty="0">
                          <a:solidFill>
                            <a:sysClr val="windowText" lastClr="000000"/>
                          </a:solidFill>
                          <a:effectLst/>
                          <a:latin typeface="+mn-lt"/>
                          <a:ea typeface="Verdana" panose="020B0604030504040204" pitchFamily="34" charset="0"/>
                          <a:cs typeface="Verdana" panose="020B0604030504040204" pitchFamily="34" charset="0"/>
                        </a:rPr>
                        <a:t>Children simply watch others at play, but do not actually participate. They may look on silently or they may make comments of encouragement or advice. Common among preschoolers and can be helpful when a child wishes to join a group already at play. </a:t>
                      </a:r>
                    </a:p>
                  </a:txBody>
                  <a:tcPr/>
                </a:tc>
                <a:tc>
                  <a:txBody>
                    <a:bodyPr/>
                    <a:lstStyle/>
                    <a:p>
                      <a:pPr marL="0" marR="0" algn="l" defTabSz="914400" rtl="0" eaLnBrk="1" latinLnBrk="0" hangingPunct="1">
                        <a:lnSpc>
                          <a:spcPct val="100000"/>
                        </a:lnSpc>
                        <a:spcBef>
                          <a:spcPts val="0"/>
                        </a:spcBef>
                        <a:spcAft>
                          <a:spcPts val="0"/>
                        </a:spcAft>
                      </a:pPr>
                      <a:r>
                        <a:rPr lang="en-US" sz="1400" b="0" i="0" kern="1200" dirty="0">
                          <a:solidFill>
                            <a:sysClr val="windowText" lastClr="000000"/>
                          </a:solidFill>
                          <a:effectLst/>
                          <a:latin typeface="+mn-lt"/>
                          <a:ea typeface="Verdana" panose="020B0604030504040204" pitchFamily="34" charset="0"/>
                          <a:cs typeface="Verdana" panose="020B0604030504040204" pitchFamily="34" charset="0"/>
                        </a:rPr>
                        <a:t>One child watches as a group of others plays with dolls, cars, or clay; builds with Legos, or works on a puzzle together. </a:t>
                      </a:r>
                    </a:p>
                  </a:txBody>
                  <a:tcPr/>
                </a:tc>
                <a:extLst>
                  <a:ext uri="{0D108BD9-81ED-4DB2-BD59-A6C34878D82A}">
                    <a16:rowId xmlns:a16="http://schemas.microsoft.com/office/drawing/2014/main" val="1783303358"/>
                  </a:ext>
                </a:extLst>
              </a:tr>
              <a:tr h="1223058">
                <a:tc>
                  <a:txBody>
                    <a:bodyPr/>
                    <a:lstStyle/>
                    <a:p>
                      <a:pPr marL="0" marR="0" algn="l" defTabSz="914400" rtl="0" eaLnBrk="1" latinLnBrk="0" hangingPunct="1">
                        <a:lnSpc>
                          <a:spcPct val="100000"/>
                        </a:lnSpc>
                        <a:spcBef>
                          <a:spcPts val="0"/>
                        </a:spcBef>
                        <a:spcAft>
                          <a:spcPts val="0"/>
                        </a:spcAft>
                      </a:pPr>
                      <a:r>
                        <a:rPr lang="en-US" sz="1400" b="0" i="0" kern="1200" dirty="0">
                          <a:solidFill>
                            <a:sysClr val="windowText" lastClr="000000"/>
                          </a:solidFill>
                          <a:effectLst/>
                          <a:latin typeface="+mn-lt"/>
                          <a:ea typeface="Verdana" panose="020B0604030504040204" pitchFamily="34" charset="0"/>
                          <a:cs typeface="Verdana" panose="020B0604030504040204" pitchFamily="34" charset="0"/>
                        </a:rPr>
                        <a:t>Associative play </a:t>
                      </a:r>
                    </a:p>
                  </a:txBody>
                  <a:tcPr/>
                </a:tc>
                <a:tc>
                  <a:txBody>
                    <a:bodyPr/>
                    <a:lstStyle/>
                    <a:p>
                      <a:pPr marL="0" marR="0" algn="l" defTabSz="914400" rtl="0" eaLnBrk="1" latinLnBrk="0" hangingPunct="1">
                        <a:lnSpc>
                          <a:spcPct val="100000"/>
                        </a:lnSpc>
                        <a:spcBef>
                          <a:spcPts val="0"/>
                        </a:spcBef>
                        <a:spcAft>
                          <a:spcPts val="0"/>
                        </a:spcAft>
                      </a:pPr>
                      <a:r>
                        <a:rPr lang="en-US" sz="1400" b="0" i="0" kern="1200" dirty="0">
                          <a:solidFill>
                            <a:sysClr val="windowText" lastClr="000000"/>
                          </a:solidFill>
                          <a:effectLst/>
                          <a:latin typeface="+mn-lt"/>
                          <a:ea typeface="Verdana" panose="020B0604030504040204" pitchFamily="34" charset="0"/>
                          <a:cs typeface="Verdana" panose="020B0604030504040204" pitchFamily="34" charset="0"/>
                        </a:rPr>
                        <a:t>Two or more children interact, sharing or borrowing toys or materials, although they do not do the same thing. </a:t>
                      </a:r>
                    </a:p>
                  </a:txBody>
                  <a:tcPr/>
                </a:tc>
                <a:tc>
                  <a:txBody>
                    <a:bodyPr/>
                    <a:lstStyle/>
                    <a:p>
                      <a:pPr marL="0" marR="0" algn="l" defTabSz="914400" rtl="0" eaLnBrk="1" latinLnBrk="0" hangingPunct="1">
                        <a:lnSpc>
                          <a:spcPct val="100000"/>
                        </a:lnSpc>
                        <a:spcBef>
                          <a:spcPts val="0"/>
                        </a:spcBef>
                        <a:spcAft>
                          <a:spcPts val="0"/>
                        </a:spcAft>
                      </a:pPr>
                      <a:r>
                        <a:rPr lang="en-US" sz="1400" b="0" i="0" kern="1200" dirty="0">
                          <a:solidFill>
                            <a:sysClr val="windowText" lastClr="000000"/>
                          </a:solidFill>
                          <a:effectLst/>
                          <a:latin typeface="+mn-lt"/>
                          <a:ea typeface="Verdana" panose="020B0604030504040204" pitchFamily="34" charset="0"/>
                          <a:cs typeface="Verdana" panose="020B0604030504040204" pitchFamily="34" charset="0"/>
                        </a:rPr>
                        <a:t>Two children, each building his or her own Lego garage, may trade bricks back and forth. </a:t>
                      </a:r>
                    </a:p>
                  </a:txBody>
                  <a:tcPr/>
                </a:tc>
                <a:extLst>
                  <a:ext uri="{0D108BD9-81ED-4DB2-BD59-A6C34878D82A}">
                    <a16:rowId xmlns:a16="http://schemas.microsoft.com/office/drawing/2014/main" val="1648317499"/>
                  </a:ext>
                </a:extLst>
              </a:tr>
            </a:tbl>
          </a:graphicData>
        </a:graphic>
      </p:graphicFrame>
    </p:spTree>
    <p:extLst>
      <p:ext uri="{BB962C8B-B14F-4D97-AF65-F5344CB8AC3E}">
        <p14:creationId xmlns:p14="http://schemas.microsoft.com/office/powerpoint/2010/main" val="17997332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Preschoolers’ Play </a:t>
            </a:r>
            <a:r>
              <a:rPr lang="en-US" altLang="en-US" sz="2000" b="0" dirty="0" smtClean="0"/>
              <a:t>(3 </a:t>
            </a:r>
            <a:r>
              <a:rPr lang="en-US" altLang="en-US" sz="2000" b="0" dirty="0"/>
              <a:t>of </a:t>
            </a:r>
            <a:r>
              <a:rPr lang="en-US" altLang="en-US" sz="2000" b="0" dirty="0" smtClean="0"/>
              <a:t>3)</a:t>
            </a:r>
            <a:endParaRPr lang="en-US" b="0" dirty="0"/>
          </a:p>
        </p:txBody>
      </p:sp>
      <p:graphicFrame>
        <p:nvGraphicFramePr>
          <p:cNvPr id="2" name="Table 2"/>
          <p:cNvGraphicFramePr>
            <a:graphicFrameLocks noGrp="1"/>
          </p:cNvGraphicFramePr>
          <p:nvPr>
            <p:extLst>
              <p:ext uri="{D42A27DB-BD31-4B8C-83A1-F6EECF244321}">
                <p14:modId xmlns:p14="http://schemas.microsoft.com/office/powerpoint/2010/main" val="1148957736"/>
              </p:ext>
            </p:extLst>
          </p:nvPr>
        </p:nvGraphicFramePr>
        <p:xfrm>
          <a:off x="457200" y="1600200"/>
          <a:ext cx="8229600" cy="2133600"/>
        </p:xfrm>
        <a:graphic>
          <a:graphicData uri="http://schemas.openxmlformats.org/drawingml/2006/table">
            <a:tbl>
              <a:tblPr firstRow="1" bandRow="1">
                <a:tableStyleId>{5940675A-B579-460E-94D1-54222C63F5DA}</a:tableStyleId>
              </a:tblPr>
              <a:tblGrid>
                <a:gridCol w="1605949">
                  <a:extLst>
                    <a:ext uri="{9D8B030D-6E8A-4147-A177-3AD203B41FA5}">
                      <a16:colId xmlns:a16="http://schemas.microsoft.com/office/drawing/2014/main" val="1073919996"/>
                    </a:ext>
                  </a:extLst>
                </a:gridCol>
                <a:gridCol w="3880451">
                  <a:extLst>
                    <a:ext uri="{9D8B030D-6E8A-4147-A177-3AD203B41FA5}">
                      <a16:colId xmlns:a16="http://schemas.microsoft.com/office/drawing/2014/main" val="3000626994"/>
                    </a:ext>
                  </a:extLst>
                </a:gridCol>
                <a:gridCol w="2743200">
                  <a:extLst>
                    <a:ext uri="{9D8B030D-6E8A-4147-A177-3AD203B41FA5}">
                      <a16:colId xmlns:a16="http://schemas.microsoft.com/office/drawing/2014/main" val="1008045463"/>
                    </a:ext>
                  </a:extLst>
                </a:gridCol>
              </a:tblGrid>
              <a:tr h="26229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smtClean="0">
                          <a:effectLst/>
                          <a:latin typeface="+mn-lt"/>
                        </a:rPr>
                        <a:t>Type of Play </a:t>
                      </a:r>
                      <a:endParaRPr lang="en-US" sz="1600" b="1" i="0" dirty="0" smtClean="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smtClean="0">
                          <a:effectLst/>
                          <a:latin typeface="+mn-lt"/>
                        </a:rPr>
                        <a:t>Description </a:t>
                      </a:r>
                      <a:endParaRPr lang="en-US" sz="1600" b="1" i="0" dirty="0" smtClean="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smtClean="0">
                          <a:effectLst/>
                          <a:latin typeface="+mn-lt"/>
                        </a:rPr>
                        <a:t>Examples </a:t>
                      </a:r>
                      <a:endParaRPr lang="en-US" sz="1600" b="1" i="0" dirty="0" smtClean="0">
                        <a:solidFill>
                          <a:schemeClr val="bg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4118154305"/>
                  </a:ext>
                </a:extLst>
              </a:tr>
              <a:tr h="1223058">
                <a:tc>
                  <a:txBody>
                    <a:bodyPr/>
                    <a:lstStyle/>
                    <a:p>
                      <a:pPr marL="0" marR="0" algn="l" defTabSz="914400" rtl="0" eaLnBrk="1" latinLnBrk="0" hangingPunct="1">
                        <a:lnSpc>
                          <a:spcPct val="100000"/>
                        </a:lnSpc>
                        <a:spcBef>
                          <a:spcPts val="0"/>
                        </a:spcBef>
                        <a:spcAft>
                          <a:spcPts val="0"/>
                        </a:spcAft>
                      </a:pPr>
                      <a:r>
                        <a:rPr lang="en-US" sz="1600" b="0" i="0" kern="1200" dirty="0">
                          <a:solidFill>
                            <a:sysClr val="windowText" lastClr="000000"/>
                          </a:solidFill>
                          <a:effectLst/>
                          <a:latin typeface="+mn-lt"/>
                          <a:ea typeface="Verdana" panose="020B0604030504040204" pitchFamily="34" charset="0"/>
                          <a:cs typeface="Verdana" panose="020B0604030504040204" pitchFamily="34" charset="0"/>
                        </a:rPr>
                        <a:t>Cooperative play </a:t>
                      </a:r>
                    </a:p>
                  </a:txBody>
                  <a:tcPr/>
                </a:tc>
                <a:tc>
                  <a:txBody>
                    <a:bodyPr/>
                    <a:lstStyle/>
                    <a:p>
                      <a:pPr marL="0" marR="0" algn="l" defTabSz="914400" rtl="0" eaLnBrk="1" latinLnBrk="0" hangingPunct="1">
                        <a:lnSpc>
                          <a:spcPct val="100000"/>
                        </a:lnSpc>
                        <a:spcBef>
                          <a:spcPts val="0"/>
                        </a:spcBef>
                        <a:spcAft>
                          <a:spcPts val="0"/>
                        </a:spcAft>
                      </a:pPr>
                      <a:r>
                        <a:rPr lang="en-US" sz="1600" b="0" i="0" kern="1200" dirty="0">
                          <a:solidFill>
                            <a:sysClr val="windowText" lastClr="000000"/>
                          </a:solidFill>
                          <a:effectLst/>
                          <a:latin typeface="+mn-lt"/>
                          <a:ea typeface="Verdana" panose="020B0604030504040204" pitchFamily="34" charset="0"/>
                          <a:cs typeface="Verdana" panose="020B0604030504040204" pitchFamily="34" charset="0"/>
                        </a:rPr>
                        <a:t>Children genuinely play with one another, taking turns, playing games, or devising contests. </a:t>
                      </a:r>
                    </a:p>
                  </a:txBody>
                  <a:tcPr/>
                </a:tc>
                <a:tc>
                  <a:txBody>
                    <a:bodyPr/>
                    <a:lstStyle/>
                    <a:p>
                      <a:pPr marL="0" marR="0" algn="l" defTabSz="914400" rtl="0" eaLnBrk="1" latinLnBrk="0" hangingPunct="1">
                        <a:lnSpc>
                          <a:spcPct val="100000"/>
                        </a:lnSpc>
                        <a:spcBef>
                          <a:spcPts val="0"/>
                        </a:spcBef>
                        <a:spcAft>
                          <a:spcPts val="0"/>
                        </a:spcAft>
                      </a:pPr>
                      <a:r>
                        <a:rPr lang="en-US" sz="1600" b="0" i="0" kern="1200" dirty="0">
                          <a:solidFill>
                            <a:sysClr val="windowText" lastClr="000000"/>
                          </a:solidFill>
                          <a:effectLst/>
                          <a:latin typeface="+mn-lt"/>
                          <a:ea typeface="Verdana" panose="020B0604030504040204" pitchFamily="34" charset="0"/>
                          <a:cs typeface="Verdana" panose="020B0604030504040204" pitchFamily="34" charset="0"/>
                        </a:rPr>
                        <a:t>A group of children working on a puzzle may take turns fitting in the pieces. Children playing with dolls or cars may take turns making the dolls talk or may agree on rules to race the cars. </a:t>
                      </a:r>
                    </a:p>
                  </a:txBody>
                  <a:tcPr/>
                </a:tc>
                <a:extLst>
                  <a:ext uri="{0D108BD9-81ED-4DB2-BD59-A6C34878D82A}">
                    <a16:rowId xmlns:a16="http://schemas.microsoft.com/office/drawing/2014/main" val="1688943667"/>
                  </a:ext>
                </a:extLst>
              </a:tr>
            </a:tbl>
          </a:graphicData>
        </a:graphic>
      </p:graphicFrame>
    </p:spTree>
    <p:extLst>
      <p:ext uri="{BB962C8B-B14F-4D97-AF65-F5344CB8AC3E}">
        <p14:creationId xmlns:p14="http://schemas.microsoft.com/office/powerpoint/2010/main" val="2108938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The Great Pretenders</a:t>
            </a:r>
            <a:endParaRPr lang="en-US" sz="2000" b="0" dirty="0">
              <a:solidFill>
                <a:schemeClr val="tx2"/>
              </a:solidFill>
            </a:endParaRPr>
          </a:p>
        </p:txBody>
      </p:sp>
      <p:sp>
        <p:nvSpPr>
          <p:cNvPr id="7" name="Content Placeholder 2"/>
          <p:cNvSpPr>
            <a:spLocks noGrp="1"/>
          </p:cNvSpPr>
          <p:nvPr>
            <p:ph type="body" idx="1"/>
          </p:nvPr>
        </p:nvSpPr>
        <p:spPr/>
        <p:txBody>
          <a:bodyPr/>
          <a:lstStyle/>
          <a:p>
            <a:pPr marL="0" indent="0">
              <a:buNone/>
              <a:defRPr/>
            </a:pPr>
            <a:r>
              <a:rPr lang="en-US" b="1" dirty="0"/>
              <a:t>Nature of pretend play , or make-believe, changes during the preschool period</a:t>
            </a:r>
          </a:p>
          <a:p>
            <a:pPr>
              <a:buFont typeface="Arial" charset="0"/>
              <a:buChar char="•"/>
              <a:defRPr/>
            </a:pPr>
            <a:r>
              <a:rPr lang="en-US" dirty="0"/>
              <a:t>Becomes increasingly unrealistic and more imaginative</a:t>
            </a:r>
          </a:p>
          <a:p>
            <a:pPr>
              <a:buFont typeface="Arial" charset="0"/>
              <a:buChar char="•"/>
              <a:defRPr/>
            </a:pPr>
            <a:r>
              <a:rPr lang="en-US" dirty="0"/>
              <a:t>Change from using only realistic objects to using less concrete ones</a:t>
            </a:r>
          </a:p>
        </p:txBody>
      </p:sp>
    </p:spTree>
    <p:extLst>
      <p:ext uri="{BB962C8B-B14F-4D97-AF65-F5344CB8AC3E}">
        <p14:creationId xmlns:p14="http://schemas.microsoft.com/office/powerpoint/2010/main" val="10053635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Figure 8-1 Comparing Play Complexity</a:t>
            </a:r>
            <a:endParaRPr lang="en-US" dirty="0"/>
          </a:p>
        </p:txBody>
      </p:sp>
      <p:pic>
        <p:nvPicPr>
          <p:cNvPr id="4" name="Picture 2" descr="A bar chart depicts the different styles of play Korean American and Anglo-American children engage themselves in, with Anglo-American children involved comparatively more in simple social play than their Korean American counterparts. The chart is titled Comparing Play Complexity. The y axis is labeled Percent, and the x axis lists the six different styles of play.&#10;Approximate data are as follows Unoccupied. Korean American, 22%, Anglo-American, 11%. Solitary Play. Korean American, 10.5%, Anglo-American, 11.5%. Parallel Play. Korean American, 20%, Anglo-American, 9.5%.  Simple Social Play. Korean American, 28%, Anglo-American, 37%. Reciprocal Play. Korean American, 11%, Anglo-American, 7%. Social Pretend Play. Korean American, 7%, Anglo-American,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4987" y="1905000"/>
            <a:ext cx="7923213"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3"/>
          <p:cNvSpPr>
            <a:spLocks noGrp="1"/>
          </p:cNvSpPr>
          <p:nvPr>
            <p:ph type="body" idx="1"/>
          </p:nvPr>
        </p:nvSpPr>
        <p:spPr/>
        <p:txBody>
          <a:bodyPr/>
          <a:lstStyle/>
          <a:p>
            <a:r>
              <a:rPr lang="en-US" sz="1600" dirty="0">
                <a:latin typeface="+mn-lt"/>
              </a:rPr>
              <a:t>An examination of Korean American and Anglo-American preschoolers’ play complexity finds clear differences in patterns of </a:t>
            </a:r>
            <a:r>
              <a:rPr lang="en-US" sz="1600" dirty="0" err="1">
                <a:latin typeface="+mn-lt"/>
              </a:rPr>
              <a:t>play.Can</a:t>
            </a:r>
            <a:r>
              <a:rPr lang="en-US" sz="1600" dirty="0">
                <a:latin typeface="+mn-lt"/>
              </a:rPr>
              <a:t> you think of any explanation for this finding?</a:t>
            </a:r>
          </a:p>
          <a:p>
            <a:r>
              <a:rPr lang="en-US" sz="1200" dirty="0">
                <a:latin typeface="+mn-lt"/>
              </a:rPr>
              <a:t>(Source: Based on </a:t>
            </a:r>
            <a:r>
              <a:rPr lang="en-US" sz="1200" dirty="0" err="1">
                <a:latin typeface="+mn-lt"/>
              </a:rPr>
              <a:t>Farver</a:t>
            </a:r>
            <a:r>
              <a:rPr lang="en-US" sz="1200" dirty="0">
                <a:latin typeface="+mn-lt"/>
              </a:rPr>
              <a:t>, Kim, &amp; Lee-Shin, 1995</a:t>
            </a:r>
            <a:r>
              <a:rPr lang="en-US" sz="1200" dirty="0" smtClean="0">
                <a:latin typeface="+mn-lt"/>
              </a:rPr>
              <a:t>.)</a:t>
            </a:r>
            <a:endParaRPr lang="en-US" dirty="0"/>
          </a:p>
        </p:txBody>
      </p:sp>
    </p:spTree>
    <p:extLst>
      <p:ext uri="{BB962C8B-B14F-4D97-AF65-F5344CB8AC3E}">
        <p14:creationId xmlns:p14="http://schemas.microsoft.com/office/powerpoint/2010/main" val="4744932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Preschoolers</a:t>
            </a:r>
            <a:r>
              <a:rPr lang="ja-JP" altLang="en-US" dirty="0"/>
              <a:t>’</a:t>
            </a:r>
            <a:r>
              <a:rPr lang="en-US" altLang="ja-JP" dirty="0"/>
              <a:t> Theory of Mind</a:t>
            </a:r>
            <a:endParaRPr lang="en-US" sz="2000" b="0" dirty="0">
              <a:solidFill>
                <a:schemeClr val="tx2"/>
              </a:solidFill>
            </a:endParaRPr>
          </a:p>
        </p:txBody>
      </p:sp>
      <p:sp>
        <p:nvSpPr>
          <p:cNvPr id="7" name="Content Placeholder 2"/>
          <p:cNvSpPr>
            <a:spLocks noGrp="1"/>
          </p:cNvSpPr>
          <p:nvPr>
            <p:ph type="body" idx="1"/>
          </p:nvPr>
        </p:nvSpPr>
        <p:spPr/>
        <p:txBody>
          <a:bodyPr/>
          <a:lstStyle/>
          <a:p>
            <a:r>
              <a:rPr lang="en-US" altLang="en-US" dirty="0"/>
              <a:t>Using their theory of mind, preschool children are able to generate explanations for how others think and reasons for why they behave the way they do</a:t>
            </a:r>
          </a:p>
          <a:p>
            <a:pPr lvl="1" eaLnBrk="1" hangingPunct="1"/>
            <a:r>
              <a:rPr lang="en-US" altLang="en-US" dirty="0"/>
              <a:t>Imagine things not physically present</a:t>
            </a:r>
          </a:p>
          <a:p>
            <a:pPr lvl="1" eaLnBrk="1" hangingPunct="1"/>
            <a:r>
              <a:rPr lang="en-US" altLang="en-US" dirty="0"/>
              <a:t>Pretend and react to imagined events</a:t>
            </a:r>
          </a:p>
          <a:p>
            <a:pPr lvl="1" eaLnBrk="1" hangingPunct="1"/>
            <a:r>
              <a:rPr lang="en-US" altLang="en-US" dirty="0"/>
              <a:t>Know that others have this capability</a:t>
            </a:r>
          </a:p>
          <a:p>
            <a:pPr lvl="1" eaLnBrk="1" hangingPunct="1"/>
            <a:r>
              <a:rPr lang="en-US" altLang="en-US" dirty="0"/>
              <a:t>Begin to understand motives</a:t>
            </a:r>
          </a:p>
          <a:p>
            <a:pPr lvl="1" eaLnBrk="1" hangingPunct="1"/>
            <a:r>
              <a:rPr lang="en-US" altLang="en-US" dirty="0"/>
              <a:t>Most have an incomplete understanding of “beliefs”</a:t>
            </a:r>
          </a:p>
          <a:p>
            <a:pPr lvl="1" eaLnBrk="1" hangingPunct="1"/>
            <a:r>
              <a:rPr lang="en-US" altLang="en-US" dirty="0"/>
              <a:t>Some can solve false belief problems</a:t>
            </a:r>
          </a:p>
        </p:txBody>
      </p:sp>
    </p:spTree>
    <p:extLst>
      <p:ext uri="{BB962C8B-B14F-4D97-AF65-F5344CB8AC3E}">
        <p14:creationId xmlns:p14="http://schemas.microsoft.com/office/powerpoint/2010/main" val="23555722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Emergence of Theory of Mind</a:t>
            </a:r>
            <a:endParaRPr lang="en-US" sz="2000" b="0" dirty="0"/>
          </a:p>
        </p:txBody>
      </p:sp>
      <p:sp>
        <p:nvSpPr>
          <p:cNvPr id="7" name="Content Placeholder 2"/>
          <p:cNvSpPr>
            <a:spLocks noGrp="1"/>
          </p:cNvSpPr>
          <p:nvPr>
            <p:ph type="body" idx="1"/>
          </p:nvPr>
        </p:nvSpPr>
        <p:spPr/>
        <p:txBody>
          <a:bodyPr/>
          <a:lstStyle/>
          <a:p>
            <a:pPr marL="0" indent="0" eaLnBrk="1" hangingPunct="1">
              <a:buFont typeface="Arial" charset="0"/>
              <a:buNone/>
              <a:defRPr/>
            </a:pPr>
            <a:r>
              <a:rPr lang="en-US" b="1" dirty="0"/>
              <a:t>Emergence related to</a:t>
            </a:r>
          </a:p>
          <a:p>
            <a:pPr>
              <a:buFont typeface="Arial" charset="0"/>
              <a:buChar char="•"/>
              <a:defRPr/>
            </a:pPr>
            <a:r>
              <a:rPr lang="en-US" dirty="0"/>
              <a:t>Brain maturation</a:t>
            </a:r>
          </a:p>
          <a:p>
            <a:pPr>
              <a:buFont typeface="Arial" charset="0"/>
              <a:buChar char="•"/>
              <a:defRPr/>
            </a:pPr>
            <a:r>
              <a:rPr lang="en-US" dirty="0"/>
              <a:t>Hormonal changes</a:t>
            </a:r>
          </a:p>
          <a:p>
            <a:pPr>
              <a:buFont typeface="Arial" charset="0"/>
              <a:buChar char="•"/>
              <a:defRPr/>
            </a:pPr>
            <a:r>
              <a:rPr lang="en-US" dirty="0"/>
              <a:t>Developing language</a:t>
            </a:r>
          </a:p>
          <a:p>
            <a:pPr>
              <a:buFont typeface="Arial" charset="0"/>
              <a:buChar char="•"/>
              <a:defRPr/>
            </a:pPr>
            <a:r>
              <a:rPr lang="en-US" dirty="0"/>
              <a:t>Opportunities for social interaction and pretend play</a:t>
            </a:r>
          </a:p>
          <a:p>
            <a:pPr>
              <a:buFont typeface="Arial" charset="0"/>
              <a:buChar char="•"/>
              <a:defRPr/>
            </a:pPr>
            <a:r>
              <a:rPr lang="en-US" dirty="0"/>
              <a:t>Cultural background</a:t>
            </a:r>
          </a:p>
        </p:txBody>
      </p:sp>
    </p:spTree>
    <p:extLst>
      <p:ext uri="{BB962C8B-B14F-4D97-AF65-F5344CB8AC3E}">
        <p14:creationId xmlns:p14="http://schemas.microsoft.com/office/powerpoint/2010/main" val="30860505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Preschoolers</a:t>
            </a:r>
            <a:r>
              <a:rPr lang="ja-JP" altLang="en-US" dirty="0"/>
              <a:t>’</a:t>
            </a:r>
            <a:r>
              <a:rPr lang="en-US" altLang="ja-JP" dirty="0"/>
              <a:t> Family Lives</a:t>
            </a:r>
            <a:endParaRPr lang="en-US" sz="2000" b="0" dirty="0"/>
          </a:p>
        </p:txBody>
      </p:sp>
      <p:sp>
        <p:nvSpPr>
          <p:cNvPr id="7" name="Content Placeholder 2"/>
          <p:cNvSpPr>
            <a:spLocks noGrp="1"/>
          </p:cNvSpPr>
          <p:nvPr>
            <p:ph type="body" idx="1"/>
          </p:nvPr>
        </p:nvSpPr>
        <p:spPr/>
        <p:txBody>
          <a:bodyPr/>
          <a:lstStyle/>
          <a:p>
            <a:pPr marL="0" indent="0" eaLnBrk="1" hangingPunct="1">
              <a:buFont typeface="Arial" charset="0"/>
              <a:buNone/>
              <a:defRPr/>
            </a:pPr>
            <a:r>
              <a:rPr lang="en-US" b="1" dirty="0"/>
              <a:t>Many preschoolers face an increasingly complex world</a:t>
            </a:r>
          </a:p>
          <a:p>
            <a:pPr>
              <a:buFont typeface="Arial" charset="0"/>
              <a:buChar char="•"/>
              <a:defRPr/>
            </a:pPr>
            <a:r>
              <a:rPr lang="en-US" dirty="0"/>
              <a:t>Increased number of single-parent-headed families</a:t>
            </a:r>
          </a:p>
          <a:p>
            <a:pPr>
              <a:buFont typeface="Arial" charset="0"/>
              <a:buChar char="•"/>
              <a:defRPr/>
            </a:pPr>
            <a:r>
              <a:rPr lang="en-US" dirty="0"/>
              <a:t>Strong, positive relationships within families encourage relationships with other children</a:t>
            </a:r>
          </a:p>
          <a:p>
            <a:pPr>
              <a:buFont typeface="Arial" charset="0"/>
              <a:buChar char="•"/>
              <a:defRPr/>
            </a:pPr>
            <a:r>
              <a:rPr lang="en-US" dirty="0"/>
              <a:t>For most children this is not a time of upheaval and turmoil</a:t>
            </a:r>
          </a:p>
        </p:txBody>
      </p:sp>
    </p:spTree>
    <p:extLst>
      <p:ext uri="{BB962C8B-B14F-4D97-AF65-F5344CB8AC3E}">
        <p14:creationId xmlns:p14="http://schemas.microsoft.com/office/powerpoint/2010/main" val="11443600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Effective Parenting: </a:t>
            </a:r>
            <a:r>
              <a:rPr lang="en-US" altLang="en-US" dirty="0" smtClean="0"/>
              <a:t>Teaching </a:t>
            </a:r>
            <a:r>
              <a:rPr lang="en-US" altLang="en-US" dirty="0"/>
              <a:t>Desired Behavior </a:t>
            </a:r>
            <a:r>
              <a:rPr lang="en-US" altLang="en-US" sz="2000" b="0" dirty="0"/>
              <a:t>(1 of 2)</a:t>
            </a:r>
            <a:endParaRPr lang="en-US" sz="2000" b="0" dirty="0"/>
          </a:p>
        </p:txBody>
      </p:sp>
      <p:sp>
        <p:nvSpPr>
          <p:cNvPr id="7" name="Content Placeholder 2"/>
          <p:cNvSpPr>
            <a:spLocks noGrp="1"/>
          </p:cNvSpPr>
          <p:nvPr>
            <p:ph type="body" idx="1"/>
          </p:nvPr>
        </p:nvSpPr>
        <p:spPr/>
        <p:txBody>
          <a:bodyPr/>
          <a:lstStyle/>
          <a:p>
            <a:pPr lvl="0"/>
            <a:r>
              <a:rPr lang="en-US" b="1" dirty="0"/>
              <a:t>Authoritarian</a:t>
            </a:r>
            <a:endParaRPr lang="en-US" dirty="0"/>
          </a:p>
          <a:p>
            <a:pPr lvl="1"/>
            <a:r>
              <a:rPr lang="en-US" dirty="0"/>
              <a:t>Exhibit controlling, rigid, cold style</a:t>
            </a:r>
          </a:p>
          <a:p>
            <a:pPr lvl="1"/>
            <a:r>
              <a:rPr lang="en-US" dirty="0"/>
              <a:t>Value strict, unquestioning obedience</a:t>
            </a:r>
          </a:p>
          <a:p>
            <a:pPr lvl="0"/>
            <a:r>
              <a:rPr lang="en-US" b="1" dirty="0"/>
              <a:t>Authoritative</a:t>
            </a:r>
            <a:endParaRPr lang="en-US" dirty="0"/>
          </a:p>
          <a:p>
            <a:pPr lvl="1"/>
            <a:r>
              <a:rPr lang="en-US" dirty="0"/>
              <a:t>Set firm, clear, consistent limits</a:t>
            </a:r>
          </a:p>
          <a:p>
            <a:pPr lvl="1"/>
            <a:r>
              <a:rPr lang="en-US" dirty="0"/>
              <a:t>Allow disagreement and use reasoning, explanations, consequences</a:t>
            </a:r>
          </a:p>
        </p:txBody>
      </p:sp>
    </p:spTree>
    <p:extLst>
      <p:ext uri="{BB962C8B-B14F-4D97-AF65-F5344CB8AC3E}">
        <p14:creationId xmlns:p14="http://schemas.microsoft.com/office/powerpoint/2010/main" val="35795920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Effective Parenting: </a:t>
            </a:r>
            <a:r>
              <a:rPr lang="en-US" altLang="en-US" dirty="0" smtClean="0"/>
              <a:t>Teaching </a:t>
            </a:r>
            <a:r>
              <a:rPr lang="en-US" altLang="en-US" dirty="0"/>
              <a:t>Desired Behavior </a:t>
            </a:r>
            <a:r>
              <a:rPr lang="en-US" altLang="en-US" sz="2000" b="0" dirty="0" smtClean="0"/>
              <a:t>(2 </a:t>
            </a:r>
            <a:r>
              <a:rPr lang="en-US" altLang="en-US" sz="2000" b="0" dirty="0"/>
              <a:t>of 2)</a:t>
            </a:r>
            <a:endParaRPr lang="en-US" sz="2000" b="0" dirty="0"/>
          </a:p>
        </p:txBody>
      </p:sp>
      <p:sp>
        <p:nvSpPr>
          <p:cNvPr id="7" name="Content Placeholder 2"/>
          <p:cNvSpPr>
            <a:spLocks noGrp="1"/>
          </p:cNvSpPr>
          <p:nvPr>
            <p:ph type="body" idx="1"/>
          </p:nvPr>
        </p:nvSpPr>
        <p:spPr/>
        <p:txBody>
          <a:bodyPr/>
          <a:lstStyle/>
          <a:p>
            <a:pPr lvl="0"/>
            <a:r>
              <a:rPr lang="en-US" b="1" dirty="0"/>
              <a:t>Permissive-indifferent</a:t>
            </a:r>
            <a:endParaRPr lang="en-US" dirty="0"/>
          </a:p>
          <a:p>
            <a:pPr lvl="1"/>
            <a:r>
              <a:rPr lang="en-US" dirty="0"/>
              <a:t>Uninvolved in children’s lives</a:t>
            </a:r>
          </a:p>
          <a:p>
            <a:pPr lvl="1"/>
            <a:r>
              <a:rPr lang="en-US" dirty="0"/>
              <a:t>Set few limits </a:t>
            </a:r>
          </a:p>
          <a:p>
            <a:pPr lvl="0"/>
            <a:r>
              <a:rPr lang="en-US" b="1" dirty="0"/>
              <a:t>Permissive-indulgent</a:t>
            </a:r>
            <a:endParaRPr lang="en-US" dirty="0"/>
          </a:p>
          <a:p>
            <a:pPr lvl="1"/>
            <a:r>
              <a:rPr lang="en-US" dirty="0"/>
              <a:t>Involved with children</a:t>
            </a:r>
          </a:p>
          <a:p>
            <a:pPr lvl="1"/>
            <a:r>
              <a:rPr lang="en-US" dirty="0"/>
              <a:t>Place little or no limits or control on children’s behavior</a:t>
            </a:r>
          </a:p>
        </p:txBody>
      </p:sp>
    </p:spTree>
    <p:extLst>
      <p:ext uri="{BB962C8B-B14F-4D97-AF65-F5344CB8AC3E}">
        <p14:creationId xmlns:p14="http://schemas.microsoft.com/office/powerpoint/2010/main" val="9041093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Parenting Styles </a:t>
            </a:r>
            <a:r>
              <a:rPr lang="en-US" altLang="en-US" sz="2000" b="0" dirty="0"/>
              <a:t>(1 of 2)</a:t>
            </a:r>
            <a:endParaRPr lang="en-US" b="0" dirty="0"/>
          </a:p>
        </p:txBody>
      </p:sp>
      <p:graphicFrame>
        <p:nvGraphicFramePr>
          <p:cNvPr id="6" name="Table 2"/>
          <p:cNvGraphicFramePr>
            <a:graphicFrameLocks noGrp="1"/>
          </p:cNvGraphicFramePr>
          <p:nvPr>
            <p:extLst>
              <p:ext uri="{D42A27DB-BD31-4B8C-83A1-F6EECF244321}">
                <p14:modId xmlns:p14="http://schemas.microsoft.com/office/powerpoint/2010/main" val="3960450601"/>
              </p:ext>
            </p:extLst>
          </p:nvPr>
        </p:nvGraphicFramePr>
        <p:xfrm>
          <a:off x="457200" y="1600200"/>
          <a:ext cx="8229600" cy="4611689"/>
        </p:xfrm>
        <a:graphic>
          <a:graphicData uri="http://schemas.openxmlformats.org/drawingml/2006/table">
            <a:tbl>
              <a:tblPr firstRow="1" bandRow="1">
                <a:tableStyleId>{5940675A-B579-460E-94D1-54222C63F5DA}</a:tableStyleId>
              </a:tblPr>
              <a:tblGrid>
                <a:gridCol w="1645920">
                  <a:extLst>
                    <a:ext uri="{9D8B030D-6E8A-4147-A177-3AD203B41FA5}">
                      <a16:colId xmlns:a16="http://schemas.microsoft.com/office/drawing/2014/main" val="20000"/>
                    </a:ext>
                  </a:extLst>
                </a:gridCol>
                <a:gridCol w="3291840">
                  <a:extLst>
                    <a:ext uri="{9D8B030D-6E8A-4147-A177-3AD203B41FA5}">
                      <a16:colId xmlns:a16="http://schemas.microsoft.com/office/drawing/2014/main" val="20001"/>
                    </a:ext>
                  </a:extLst>
                </a:gridCol>
                <a:gridCol w="3291840">
                  <a:extLst>
                    <a:ext uri="{9D8B030D-6E8A-4147-A177-3AD203B41FA5}">
                      <a16:colId xmlns:a16="http://schemas.microsoft.com/office/drawing/2014/main" val="20002"/>
                    </a:ext>
                  </a:extLst>
                </a:gridCol>
              </a:tblGrid>
              <a:tr h="741119">
                <a:tc>
                  <a:txBody>
                    <a:bodyPr/>
                    <a:lstStyle/>
                    <a:p>
                      <a:pPr marL="0" marR="0">
                        <a:lnSpc>
                          <a:spcPct val="107000"/>
                        </a:lnSpc>
                        <a:spcBef>
                          <a:spcPts val="0"/>
                        </a:spcBef>
                        <a:spcAft>
                          <a:spcPts val="0"/>
                        </a:spcAft>
                      </a:pPr>
                      <a:r>
                        <a:rPr lang="en-US" sz="1400" b="1" dirty="0" smtClean="0">
                          <a:effectLst/>
                        </a:rPr>
                        <a:t>How </a:t>
                      </a:r>
                      <a:r>
                        <a:rPr lang="en-US" sz="1400" b="1" dirty="0">
                          <a:effectLst/>
                        </a:rPr>
                        <a:t>Demanding Parents Are of </a:t>
                      </a:r>
                      <a:r>
                        <a:rPr lang="en-US" sz="1400" b="1" dirty="0" smtClean="0">
                          <a:effectLst/>
                        </a:rPr>
                        <a:t>Children  </a:t>
                      </a:r>
                      <a:endParaRPr lang="en-US" sz="1400" b="1" i="0" dirty="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algn="ctr">
                        <a:lnSpc>
                          <a:spcPct val="107000"/>
                        </a:lnSpc>
                        <a:spcBef>
                          <a:spcPts val="0"/>
                        </a:spcBef>
                        <a:spcAft>
                          <a:spcPts val="0"/>
                        </a:spcAft>
                      </a:pPr>
                      <a:r>
                        <a:rPr lang="en-US" sz="1400" b="1" dirty="0">
                          <a:effectLst/>
                        </a:rPr>
                        <a:t>Demanding </a:t>
                      </a:r>
                      <a:endParaRPr lang="en-US" sz="1400" b="1" i="0" dirty="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algn="ctr">
                        <a:lnSpc>
                          <a:spcPct val="107000"/>
                        </a:lnSpc>
                        <a:spcBef>
                          <a:spcPts val="0"/>
                        </a:spcBef>
                        <a:spcAft>
                          <a:spcPts val="0"/>
                        </a:spcAft>
                      </a:pPr>
                      <a:r>
                        <a:rPr lang="en-US" sz="1400" b="1" dirty="0">
                          <a:effectLst/>
                        </a:rPr>
                        <a:t>Undemanding </a:t>
                      </a:r>
                      <a:endParaRPr lang="en-US" sz="1400" b="1" i="0" dirty="0">
                        <a:solidFill>
                          <a:schemeClr val="bg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0"/>
                  </a:ext>
                </a:extLst>
              </a:tr>
              <a:tr h="741119">
                <a:tc>
                  <a:txBody>
                    <a:bodyPr/>
                    <a:lstStyle/>
                    <a:p>
                      <a:pPr marL="0" marR="0">
                        <a:lnSpc>
                          <a:spcPct val="107000"/>
                        </a:lnSpc>
                        <a:spcBef>
                          <a:spcPts val="0"/>
                        </a:spcBef>
                        <a:spcAft>
                          <a:spcPts val="0"/>
                        </a:spcAft>
                      </a:pPr>
                      <a:r>
                        <a:rPr lang="en-US" sz="1400" b="1" dirty="0" smtClean="0">
                          <a:effectLst/>
                        </a:rPr>
                        <a:t>How </a:t>
                      </a:r>
                      <a:r>
                        <a:rPr lang="en-US" sz="1400" b="1" dirty="0">
                          <a:effectLst/>
                        </a:rPr>
                        <a:t>responsive Parents Are to a Child </a:t>
                      </a:r>
                      <a:endParaRPr lang="en-US" sz="1400" b="1" i="0" dirty="0">
                        <a:solidFill>
                          <a:sysClr val="windowText" lastClr="000000"/>
                        </a:solidFill>
                        <a:effectLst/>
                        <a:latin typeface="+mn-lt"/>
                        <a:ea typeface="Verdana" panose="020B0604030504040204" pitchFamily="34" charset="0"/>
                        <a:cs typeface="Verdana" panose="020B0604030504040204" pitchFamily="34" charset="0"/>
                      </a:endParaRPr>
                    </a:p>
                  </a:txBody>
                  <a:tcPr/>
                </a:tc>
                <a:tc>
                  <a:txBody>
                    <a:bodyPr/>
                    <a:lstStyle/>
                    <a:p>
                      <a:pPr marL="0" marR="0" algn="ctr">
                        <a:lnSpc>
                          <a:spcPct val="107000"/>
                        </a:lnSpc>
                        <a:spcBef>
                          <a:spcPts val="0"/>
                        </a:spcBef>
                        <a:spcAft>
                          <a:spcPts val="0"/>
                        </a:spcAft>
                      </a:pPr>
                      <a:r>
                        <a:rPr lang="en-US" sz="1400" b="1" dirty="0">
                          <a:effectLst/>
                        </a:rPr>
                        <a:t>Authoritative </a:t>
                      </a:r>
                      <a:endParaRPr lang="en-US" sz="1400" b="1" i="0" dirty="0">
                        <a:solidFill>
                          <a:sysClr val="windowText" lastClr="000000"/>
                        </a:solidFill>
                        <a:effectLst/>
                        <a:latin typeface="+mn-lt"/>
                        <a:ea typeface="Verdana" panose="020B0604030504040204" pitchFamily="34" charset="0"/>
                        <a:cs typeface="Verdana" panose="020B0604030504040204" pitchFamily="34" charset="0"/>
                      </a:endParaRPr>
                    </a:p>
                  </a:txBody>
                  <a:tcPr/>
                </a:tc>
                <a:tc>
                  <a:txBody>
                    <a:bodyPr/>
                    <a:lstStyle/>
                    <a:p>
                      <a:pPr marL="0" marR="0" algn="ctr">
                        <a:lnSpc>
                          <a:spcPct val="107000"/>
                        </a:lnSpc>
                        <a:spcBef>
                          <a:spcPts val="0"/>
                        </a:spcBef>
                        <a:spcAft>
                          <a:spcPts val="0"/>
                        </a:spcAft>
                      </a:pPr>
                      <a:r>
                        <a:rPr lang="en-US" sz="1400" b="1" dirty="0">
                          <a:effectLst/>
                        </a:rPr>
                        <a:t>Permissive </a:t>
                      </a:r>
                      <a:endParaRPr lang="en-US" sz="1400" b="1" i="0" dirty="0">
                        <a:solidFill>
                          <a:sysClr val="windowText" lastClr="000000"/>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1"/>
                  </a:ext>
                </a:extLst>
              </a:tr>
              <a:tr h="2968070">
                <a:tc>
                  <a:txBody>
                    <a:bodyPr/>
                    <a:lstStyle/>
                    <a:p>
                      <a:pPr marL="0" marR="0" algn="r">
                        <a:lnSpc>
                          <a:spcPct val="107000"/>
                        </a:lnSpc>
                        <a:spcBef>
                          <a:spcPts val="0"/>
                        </a:spcBef>
                        <a:spcAft>
                          <a:spcPts val="0"/>
                        </a:spcAft>
                      </a:pPr>
                      <a:r>
                        <a:rPr lang="en-US" sz="1400" dirty="0">
                          <a:effectLst/>
                        </a:rPr>
                        <a:t>Highly Responsive </a:t>
                      </a:r>
                      <a:endParaRPr lang="en-US" sz="1400" i="0" dirty="0">
                        <a:solidFill>
                          <a:sysClr val="windowText" lastClr="000000"/>
                        </a:solidFill>
                        <a:effectLst/>
                        <a:latin typeface="+mn-lt"/>
                        <a:ea typeface="Verdana" panose="020B0604030504040204" pitchFamily="34" charset="0"/>
                        <a:cs typeface="Verdana" panose="020B0604030504040204" pitchFamily="34" charset="0"/>
                      </a:endParaRPr>
                    </a:p>
                  </a:txBody>
                  <a:tcPr/>
                </a:tc>
                <a:tc>
                  <a:txBody>
                    <a:bodyPr/>
                    <a:lstStyle/>
                    <a:p>
                      <a:pPr marL="0" marR="0">
                        <a:lnSpc>
                          <a:spcPct val="107000"/>
                        </a:lnSpc>
                        <a:spcBef>
                          <a:spcPts val="0"/>
                        </a:spcBef>
                        <a:spcAft>
                          <a:spcPts val="0"/>
                        </a:spcAft>
                      </a:pPr>
                      <a:r>
                        <a:rPr lang="en-US" sz="1400" b="1" dirty="0">
                          <a:effectLst/>
                        </a:rPr>
                        <a:t>Characteristics</a:t>
                      </a:r>
                      <a:r>
                        <a:rPr lang="en-US" sz="1400" dirty="0">
                          <a:effectLst/>
                        </a:rPr>
                        <a:t>: firm, setting clear and consistent limits. </a:t>
                      </a:r>
                      <a:endParaRPr lang="en-US" sz="1400" dirty="0" smtClean="0">
                        <a:effectLst/>
                      </a:endParaRPr>
                    </a:p>
                    <a:p>
                      <a:pPr marL="0" marR="0">
                        <a:lnSpc>
                          <a:spcPct val="107000"/>
                        </a:lnSpc>
                        <a:spcBef>
                          <a:spcPts val="0"/>
                        </a:spcBef>
                        <a:spcAft>
                          <a:spcPts val="0"/>
                        </a:spcAft>
                      </a:pPr>
                      <a:r>
                        <a:rPr lang="en-US" sz="1400" b="1" dirty="0" smtClean="0">
                          <a:effectLst/>
                        </a:rPr>
                        <a:t>Relationship </a:t>
                      </a:r>
                      <a:r>
                        <a:rPr lang="en-US" sz="1400" b="1" dirty="0">
                          <a:effectLst/>
                        </a:rPr>
                        <a:t>with Children</a:t>
                      </a:r>
                      <a:r>
                        <a:rPr lang="en-US" sz="1400" dirty="0">
                          <a:effectLst/>
                        </a:rPr>
                        <a:t>: Although they tend to be relatively strict, like authoritarian parents, they are loving and emotionally supportive and encourage their children to be independent. They also try to reason with their children, giving explanations for why they should behave in a particular way, and communicate the rationale for any punishment they may impose. </a:t>
                      </a:r>
                      <a:endParaRPr lang="en-US" sz="1400" i="0" dirty="0">
                        <a:solidFill>
                          <a:sysClr val="windowText" lastClr="000000"/>
                        </a:solidFill>
                        <a:effectLst/>
                        <a:latin typeface="+mn-lt"/>
                        <a:ea typeface="Verdana" panose="020B0604030504040204" pitchFamily="34" charset="0"/>
                        <a:cs typeface="Verdana" panose="020B0604030504040204" pitchFamily="34" charset="0"/>
                      </a:endParaRPr>
                    </a:p>
                  </a:txBody>
                  <a:tcPr/>
                </a:tc>
                <a:tc>
                  <a:txBody>
                    <a:bodyPr/>
                    <a:lstStyle/>
                    <a:p>
                      <a:pPr marL="0" marR="0">
                        <a:lnSpc>
                          <a:spcPct val="107000"/>
                        </a:lnSpc>
                        <a:spcBef>
                          <a:spcPts val="0"/>
                        </a:spcBef>
                        <a:spcAft>
                          <a:spcPts val="0"/>
                        </a:spcAft>
                      </a:pPr>
                      <a:r>
                        <a:rPr lang="en-US" sz="1400" b="1" dirty="0">
                          <a:effectLst/>
                        </a:rPr>
                        <a:t>Characteristics:</a:t>
                      </a:r>
                      <a:r>
                        <a:rPr lang="en-US" sz="1400" dirty="0">
                          <a:effectLst/>
                        </a:rPr>
                        <a:t> lax and inconsistent feedback. </a:t>
                      </a:r>
                    </a:p>
                    <a:p>
                      <a:pPr marL="0" marR="0">
                        <a:lnSpc>
                          <a:spcPct val="107000"/>
                        </a:lnSpc>
                        <a:spcBef>
                          <a:spcPts val="0"/>
                        </a:spcBef>
                        <a:spcAft>
                          <a:spcPts val="0"/>
                        </a:spcAft>
                      </a:pPr>
                      <a:r>
                        <a:rPr lang="en-US" sz="1400" b="1" dirty="0">
                          <a:effectLst/>
                        </a:rPr>
                        <a:t>R</a:t>
                      </a:r>
                      <a:r>
                        <a:rPr lang="en-US" sz="1400" b="1" dirty="0" smtClean="0">
                          <a:effectLst/>
                        </a:rPr>
                        <a:t>elationship </a:t>
                      </a:r>
                      <a:r>
                        <a:rPr lang="en-US" sz="1400" b="1" dirty="0">
                          <a:effectLst/>
                        </a:rPr>
                        <a:t>with Children: </a:t>
                      </a:r>
                      <a:r>
                        <a:rPr lang="en-US" sz="1400" dirty="0">
                          <a:effectLst/>
                        </a:rPr>
                        <a:t>They require little of their children, and they don’t see themselves as holding much responsibility for how their children turn out. They place little or no limits or control on their children’s behavior. </a:t>
                      </a:r>
                      <a:endParaRPr lang="en-US" sz="1400" i="0" dirty="0">
                        <a:solidFill>
                          <a:sysClr val="windowText" lastClr="000000"/>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886846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Parenting Styles </a:t>
            </a:r>
            <a:r>
              <a:rPr lang="en-US" altLang="en-US" sz="2000" b="0" dirty="0" smtClean="0"/>
              <a:t>(2 </a:t>
            </a:r>
            <a:r>
              <a:rPr lang="en-US" altLang="en-US" sz="2000" b="0" dirty="0"/>
              <a:t>of 2)</a:t>
            </a:r>
            <a:endParaRPr lang="en-US" b="0" dirty="0"/>
          </a:p>
        </p:txBody>
      </p:sp>
      <p:graphicFrame>
        <p:nvGraphicFramePr>
          <p:cNvPr id="5" name="Table 2"/>
          <p:cNvGraphicFramePr>
            <a:graphicFrameLocks noGrp="1"/>
          </p:cNvGraphicFramePr>
          <p:nvPr>
            <p:extLst>
              <p:ext uri="{D42A27DB-BD31-4B8C-83A1-F6EECF244321}">
                <p14:modId xmlns:p14="http://schemas.microsoft.com/office/powerpoint/2010/main" val="598592242"/>
              </p:ext>
            </p:extLst>
          </p:nvPr>
        </p:nvGraphicFramePr>
        <p:xfrm>
          <a:off x="457200" y="1600200"/>
          <a:ext cx="8229600" cy="3801618"/>
        </p:xfrm>
        <a:graphic>
          <a:graphicData uri="http://schemas.openxmlformats.org/drawingml/2006/table">
            <a:tbl>
              <a:tblPr firstRow="1" bandRow="1">
                <a:tableStyleId>{5940675A-B579-460E-94D1-54222C63F5DA}</a:tableStyleId>
              </a:tblPr>
              <a:tblGrid>
                <a:gridCol w="2856322">
                  <a:extLst>
                    <a:ext uri="{9D8B030D-6E8A-4147-A177-3AD203B41FA5}">
                      <a16:colId xmlns:a16="http://schemas.microsoft.com/office/drawing/2014/main" val="20000"/>
                    </a:ext>
                  </a:extLst>
                </a:gridCol>
                <a:gridCol w="2262433">
                  <a:extLst>
                    <a:ext uri="{9D8B030D-6E8A-4147-A177-3AD203B41FA5}">
                      <a16:colId xmlns:a16="http://schemas.microsoft.com/office/drawing/2014/main" val="20001"/>
                    </a:ext>
                  </a:extLst>
                </a:gridCol>
                <a:gridCol w="3110845">
                  <a:extLst>
                    <a:ext uri="{9D8B030D-6E8A-4147-A177-3AD203B41FA5}">
                      <a16:colId xmlns:a16="http://schemas.microsoft.com/office/drawing/2014/main" val="20002"/>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effectLst/>
                        </a:rPr>
                        <a:t>Low Responsive </a:t>
                      </a:r>
                    </a:p>
                    <a:p>
                      <a:endParaRPr lang="en-US" sz="16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effectLst/>
                        </a:rPr>
                        <a:t>Authoritarian </a:t>
                      </a:r>
                      <a:endParaRPr lang="en-US" sz="1600" b="1" i="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effectLst/>
                        </a:rPr>
                        <a:t>Uninvolved </a:t>
                      </a:r>
                      <a:endParaRPr lang="en-US" sz="1600" b="1" i="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0"/>
                  </a:ext>
                </a:extLst>
              </a:tr>
              <a:tr h="2839720">
                <a:tc>
                  <a:txBody>
                    <a:bodyPr/>
                    <a:lstStyle/>
                    <a:p>
                      <a:r>
                        <a:rPr lang="en-US" sz="1600" dirty="0" smtClean="0">
                          <a:solidFill>
                            <a:schemeClr val="bg1"/>
                          </a:solidFill>
                          <a:latin typeface="Verdana" panose="020B0604030504040204" pitchFamily="34" charset="0"/>
                          <a:ea typeface="Verdana" panose="020B0604030504040204" pitchFamily="34" charset="0"/>
                          <a:cs typeface="Verdana" panose="020B0604030504040204" pitchFamily="34" charset="0"/>
                        </a:rPr>
                        <a:t>blank</a:t>
                      </a:r>
                      <a:endParaRPr lang="en-US"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a:lnSpc>
                          <a:spcPct val="107000"/>
                        </a:lnSpc>
                        <a:spcBef>
                          <a:spcPts val="0"/>
                        </a:spcBef>
                        <a:spcAft>
                          <a:spcPts val="0"/>
                        </a:spcAft>
                      </a:pPr>
                      <a:r>
                        <a:rPr lang="en-US" sz="1600" b="1" dirty="0" smtClean="0">
                          <a:effectLst/>
                        </a:rPr>
                        <a:t>Characteristics: </a:t>
                      </a:r>
                      <a:r>
                        <a:rPr lang="en-US" sz="1600" dirty="0" smtClean="0">
                          <a:effectLst/>
                        </a:rPr>
                        <a:t>controlling, punitive, rigid, cold. </a:t>
                      </a:r>
                    </a:p>
                    <a:p>
                      <a:pPr marL="0" marR="0">
                        <a:lnSpc>
                          <a:spcPct val="107000"/>
                        </a:lnSpc>
                        <a:spcBef>
                          <a:spcPts val="0"/>
                        </a:spcBef>
                        <a:spcAft>
                          <a:spcPts val="0"/>
                        </a:spcAft>
                      </a:pPr>
                      <a:r>
                        <a:rPr lang="en-US" sz="1600" b="1" dirty="0" smtClean="0">
                          <a:effectLst/>
                        </a:rPr>
                        <a:t>Relationship with Children: </a:t>
                      </a:r>
                      <a:r>
                        <a:rPr lang="en-US" sz="1600" dirty="0" smtClean="0">
                          <a:effectLst/>
                        </a:rPr>
                        <a:t>Their word is law, and they value strict, unquestioning obedience from their children. They also do not tolerate expressions of disagreement. </a:t>
                      </a:r>
                      <a:endParaRPr lang="en-US" sz="1600" i="0" dirty="0" smtClean="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a:lnSpc>
                          <a:spcPct val="107000"/>
                        </a:lnSpc>
                        <a:spcBef>
                          <a:spcPts val="0"/>
                        </a:spcBef>
                        <a:spcAft>
                          <a:spcPts val="0"/>
                        </a:spcAft>
                      </a:pPr>
                      <a:r>
                        <a:rPr lang="en-US" sz="1600" b="1" dirty="0" smtClean="0">
                          <a:effectLst/>
                        </a:rPr>
                        <a:t>Characteristics: </a:t>
                      </a:r>
                      <a:r>
                        <a:rPr lang="en-US" sz="1600" dirty="0" smtClean="0">
                          <a:effectLst/>
                        </a:rPr>
                        <a:t>displaying indifferent, rejecting behavior. </a:t>
                      </a:r>
                    </a:p>
                    <a:p>
                      <a:pPr marL="0" marR="0">
                        <a:lnSpc>
                          <a:spcPct val="107000"/>
                        </a:lnSpc>
                        <a:spcBef>
                          <a:spcPts val="0"/>
                        </a:spcBef>
                        <a:spcAft>
                          <a:spcPts val="0"/>
                        </a:spcAft>
                      </a:pPr>
                      <a:r>
                        <a:rPr lang="en-US" sz="1600" b="1" dirty="0" smtClean="0">
                          <a:effectLst/>
                        </a:rPr>
                        <a:t>Relationship with Children: </a:t>
                      </a:r>
                      <a:r>
                        <a:rPr lang="en-US" sz="1600" dirty="0" smtClean="0">
                          <a:effectLst/>
                        </a:rPr>
                        <a:t>They are detached emotionally and see their role as only providing food, clothing, and shelter. In its extreme form, this parenting style results in neglect, a form of child abuse. </a:t>
                      </a:r>
                      <a:endParaRPr lang="en-US" sz="1600" i="0" dirty="0" smtClean="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1599635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Effective Parenting </a:t>
            </a:r>
            <a:r>
              <a:rPr lang="en-US" sz="2000" b="0" dirty="0"/>
              <a:t>(1 of 2)</a:t>
            </a:r>
          </a:p>
        </p:txBody>
      </p:sp>
      <p:sp>
        <p:nvSpPr>
          <p:cNvPr id="7" name="Content Placeholder 2"/>
          <p:cNvSpPr>
            <a:spLocks noGrp="1"/>
          </p:cNvSpPr>
          <p:nvPr>
            <p:ph type="body" idx="1"/>
          </p:nvPr>
        </p:nvSpPr>
        <p:spPr/>
        <p:txBody>
          <a:bodyPr/>
          <a:lstStyle/>
          <a:p>
            <a:pPr eaLnBrk="1" hangingPunct="1"/>
            <a:r>
              <a:rPr lang="en-US" altLang="en-US" b="1" dirty="0"/>
              <a:t>Authoritarian parents:</a:t>
            </a:r>
            <a:r>
              <a:rPr lang="en-US" altLang="en-US" dirty="0"/>
              <a:t> withdrawn, socially awkward children</a:t>
            </a:r>
          </a:p>
          <a:p>
            <a:pPr eaLnBrk="1" hangingPunct="1"/>
            <a:r>
              <a:rPr lang="en-US" altLang="en-US" b="1" dirty="0"/>
              <a:t>Permissive parents:</a:t>
            </a:r>
            <a:r>
              <a:rPr lang="en-US" altLang="en-US" dirty="0"/>
              <a:t> dependent, moody, low social-skilled children</a:t>
            </a:r>
          </a:p>
          <a:p>
            <a:pPr eaLnBrk="1" hangingPunct="1"/>
            <a:r>
              <a:rPr lang="en-US" altLang="en-US" b="1" dirty="0"/>
              <a:t>Uninvolved parents:</a:t>
            </a:r>
            <a:r>
              <a:rPr lang="en-US" altLang="en-US" dirty="0"/>
              <a:t> emotionally detached, unloved, and insecure children</a:t>
            </a:r>
          </a:p>
        </p:txBody>
      </p:sp>
    </p:spTree>
    <p:extLst>
      <p:ext uri="{BB962C8B-B14F-4D97-AF65-F5344CB8AC3E}">
        <p14:creationId xmlns:p14="http://schemas.microsoft.com/office/powerpoint/2010/main" val="10758315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Effective Parenting </a:t>
            </a:r>
            <a:r>
              <a:rPr lang="en-US" sz="2000" b="0" dirty="0" smtClean="0"/>
              <a:t>(2 </a:t>
            </a:r>
            <a:r>
              <a:rPr lang="en-US" sz="2000" b="0" dirty="0"/>
              <a:t>of 2)</a:t>
            </a:r>
          </a:p>
        </p:txBody>
      </p:sp>
      <p:sp>
        <p:nvSpPr>
          <p:cNvPr id="7" name="Content Placeholder 2"/>
          <p:cNvSpPr>
            <a:spLocks noGrp="1"/>
          </p:cNvSpPr>
          <p:nvPr>
            <p:ph type="body" idx="1"/>
          </p:nvPr>
        </p:nvSpPr>
        <p:spPr/>
        <p:txBody>
          <a:bodyPr/>
          <a:lstStyle/>
          <a:p>
            <a:r>
              <a:rPr lang="en-US" altLang="en-US" b="1" dirty="0"/>
              <a:t>Authoritative parents:</a:t>
            </a:r>
            <a:r>
              <a:rPr lang="en-US" altLang="en-US" dirty="0"/>
              <a:t> independent, friendly, self-assertive, and cooperative children</a:t>
            </a:r>
          </a:p>
          <a:p>
            <a:r>
              <a:rPr lang="en-US" altLang="en-US" dirty="0"/>
              <a:t>Childrearing practices that parents are urged to follow reflect cultural perspectives</a:t>
            </a:r>
          </a:p>
          <a:p>
            <a:r>
              <a:rPr lang="en-US" altLang="en-US" dirty="0"/>
              <a:t>No single parenting pattern or style is likely to be universally appropriate or likely to invariably produce successful </a:t>
            </a:r>
            <a:r>
              <a:rPr lang="en-US" altLang="en-US" dirty="0" smtClean="0"/>
              <a:t>children		</a:t>
            </a:r>
            <a:endParaRPr lang="en-US" altLang="en-US" dirty="0"/>
          </a:p>
        </p:txBody>
      </p:sp>
    </p:spTree>
    <p:extLst>
      <p:ext uri="{BB962C8B-B14F-4D97-AF65-F5344CB8AC3E}">
        <p14:creationId xmlns:p14="http://schemas.microsoft.com/office/powerpoint/2010/main" val="21864285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Child Abuse and Psychological Maltreatment</a:t>
            </a:r>
            <a:endParaRPr lang="en-US" sz="2000" b="0" dirty="0"/>
          </a:p>
        </p:txBody>
      </p:sp>
      <p:sp>
        <p:nvSpPr>
          <p:cNvPr id="7" name="Content Placeholder 2"/>
          <p:cNvSpPr>
            <a:spLocks noGrp="1"/>
          </p:cNvSpPr>
          <p:nvPr>
            <p:ph type="body" idx="1"/>
          </p:nvPr>
        </p:nvSpPr>
        <p:spPr/>
        <p:txBody>
          <a:bodyPr/>
          <a:lstStyle/>
          <a:p>
            <a:pPr eaLnBrk="1" hangingPunct="1"/>
            <a:r>
              <a:rPr lang="en-US" altLang="en-US" dirty="0"/>
              <a:t>Five children are killed daily by caretakers or parents in the United States</a:t>
            </a:r>
          </a:p>
          <a:p>
            <a:pPr eaLnBrk="1" hangingPunct="1"/>
            <a:r>
              <a:rPr lang="en-US" altLang="en-US" dirty="0"/>
              <a:t>140,000 are physically injured</a:t>
            </a:r>
          </a:p>
          <a:p>
            <a:pPr eaLnBrk="1" hangingPunct="1"/>
            <a:r>
              <a:rPr lang="en-US" altLang="en-US" dirty="0"/>
              <a:t>Three million are abused or neglected annually in U.S.</a:t>
            </a:r>
          </a:p>
        </p:txBody>
      </p:sp>
    </p:spTree>
    <p:extLst>
      <p:ext uri="{BB962C8B-B14F-4D97-AF65-F5344CB8AC3E}">
        <p14:creationId xmlns:p14="http://schemas.microsoft.com/office/powerpoint/2010/main" val="3312856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Figure 8-2 Types of Child Abuse</a:t>
            </a:r>
          </a:p>
        </p:txBody>
      </p:sp>
      <p:pic>
        <p:nvPicPr>
          <p:cNvPr id="6" name="Picture 2" descr="A horizontal bar chart depicts the different types of child abuse and maltreatment, with neglect being the most frequent form. The Chart is Titled types of child abuse. The Y Axis represents the types of abuse and the X Axis is labeled Percentage. The data is as follows. Neglect, 71.4%. Physical Abuse, 46.8%. Other, 23.2%. Medical Neglect, 8.6%. Psychological Abuse, 1.8%. Sexual Abuse, 1.0%. Unknown, 0.1%."/>
          <p:cNvPicPr>
            <a:picLocks noChangeAspect="1"/>
          </p:cNvPicPr>
          <p:nvPr/>
        </p:nvPicPr>
        <p:blipFill>
          <a:blip r:embed="rId3"/>
          <a:stretch>
            <a:fillRect/>
          </a:stretch>
        </p:blipFill>
        <p:spPr>
          <a:xfrm>
            <a:off x="822546" y="1667106"/>
            <a:ext cx="7135451" cy="3523788"/>
          </a:xfrm>
          <a:prstGeom prst="rect">
            <a:avLst/>
          </a:prstGeom>
        </p:spPr>
      </p:pic>
      <p:sp>
        <p:nvSpPr>
          <p:cNvPr id="5" name="Text Placeholder 3"/>
          <p:cNvSpPr>
            <a:spLocks noGrp="1"/>
          </p:cNvSpPr>
          <p:nvPr>
            <p:ph type="body" idx="1"/>
          </p:nvPr>
        </p:nvSpPr>
        <p:spPr>
          <a:xfrm>
            <a:off x="457200" y="5477347"/>
            <a:ext cx="8229600" cy="807669"/>
          </a:xfrm>
        </p:spPr>
        <p:txBody>
          <a:bodyPr/>
          <a:lstStyle/>
          <a:p>
            <a:r>
              <a:rPr lang="en-US" sz="1600" dirty="0">
                <a:latin typeface="+mn-lt"/>
              </a:rPr>
              <a:t>Neglect is the most frequent form of abuse. How can educators and</a:t>
            </a:r>
          </a:p>
          <a:p>
            <a:r>
              <a:rPr lang="en-US" sz="1600" dirty="0">
                <a:latin typeface="+mn-lt"/>
              </a:rPr>
              <a:t>health-care providers help identify cases of child abuse?</a:t>
            </a:r>
          </a:p>
          <a:p>
            <a:r>
              <a:rPr lang="en-US" sz="1200" dirty="0">
                <a:latin typeface="+mn-lt"/>
              </a:rPr>
              <a:t>(Source: Child Welfare Information Gateway. </a:t>
            </a:r>
            <a:r>
              <a:rPr lang="en-US" sz="1200" dirty="0">
                <a:latin typeface="+mn-lt"/>
                <a:hlinkClick r:id="rId4"/>
              </a:rPr>
              <a:t>https://www.childwelfare.gov/pubs/factsheets</a:t>
            </a:r>
            <a:r>
              <a:rPr lang="en-US" sz="1200" dirty="0">
                <a:latin typeface="+mn-lt"/>
              </a:rPr>
              <a:t> /fatality/, 2015</a:t>
            </a:r>
            <a:r>
              <a:rPr lang="en-US" sz="1200" dirty="0" smtClean="0">
                <a:latin typeface="+mn-lt"/>
              </a:rPr>
              <a:t>.)</a:t>
            </a:r>
            <a:endParaRPr lang="en-US" sz="1200" dirty="0">
              <a:latin typeface="+mn-lt"/>
            </a:endParaRPr>
          </a:p>
        </p:txBody>
      </p:sp>
    </p:spTree>
    <p:extLst>
      <p:ext uri="{BB962C8B-B14F-4D97-AF65-F5344CB8AC3E}">
        <p14:creationId xmlns:p14="http://schemas.microsoft.com/office/powerpoint/2010/main" val="85713657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Stressful Environments Increase Likelihood of Abuse</a:t>
            </a:r>
            <a:endParaRPr lang="en-US" sz="2000" b="0" dirty="0"/>
          </a:p>
        </p:txBody>
      </p:sp>
      <p:sp>
        <p:nvSpPr>
          <p:cNvPr id="7" name="Content Placeholder 2"/>
          <p:cNvSpPr>
            <a:spLocks noGrp="1"/>
          </p:cNvSpPr>
          <p:nvPr>
            <p:ph type="body" idx="1"/>
          </p:nvPr>
        </p:nvSpPr>
        <p:spPr/>
        <p:txBody>
          <a:bodyPr/>
          <a:lstStyle/>
          <a:p>
            <a:pPr lvl="0"/>
            <a:r>
              <a:rPr lang="en-US" dirty="0">
                <a:solidFill>
                  <a:schemeClr val="tx1"/>
                </a:solidFill>
              </a:rPr>
              <a:t>Poverty</a:t>
            </a:r>
          </a:p>
          <a:p>
            <a:pPr lvl="0"/>
            <a:r>
              <a:rPr lang="en-US" dirty="0">
                <a:solidFill>
                  <a:schemeClr val="tx1"/>
                </a:solidFill>
              </a:rPr>
              <a:t>Single-parent homes</a:t>
            </a:r>
          </a:p>
          <a:p>
            <a:pPr lvl="0"/>
            <a:r>
              <a:rPr lang="en-US" dirty="0">
                <a:solidFill>
                  <a:schemeClr val="tx1"/>
                </a:solidFill>
              </a:rPr>
              <a:t>High levels of marital discord</a:t>
            </a:r>
          </a:p>
          <a:p>
            <a:pPr lvl="0"/>
            <a:r>
              <a:rPr lang="en-US" dirty="0">
                <a:solidFill>
                  <a:schemeClr val="tx1"/>
                </a:solidFill>
              </a:rPr>
              <a:t>Substance abuse</a:t>
            </a:r>
          </a:p>
        </p:txBody>
      </p:sp>
    </p:spTree>
    <p:extLst>
      <p:ext uri="{BB962C8B-B14F-4D97-AF65-F5344CB8AC3E}">
        <p14:creationId xmlns:p14="http://schemas.microsoft.com/office/powerpoint/2010/main" val="86856968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Warning Signs of Child Abuse </a:t>
            </a:r>
            <a:r>
              <a:rPr lang="en-US" altLang="en-US" sz="2000" b="0" dirty="0"/>
              <a:t>(1 of 3</a:t>
            </a:r>
            <a:r>
              <a:rPr lang="en-US" altLang="en-US" sz="2000" b="0" dirty="0" smtClean="0"/>
              <a:t>)</a:t>
            </a:r>
            <a:endParaRPr lang="en-US" sz="2000" b="0" dirty="0"/>
          </a:p>
        </p:txBody>
      </p:sp>
      <p:sp>
        <p:nvSpPr>
          <p:cNvPr id="7" name="Content Placeholder 2"/>
          <p:cNvSpPr>
            <a:spLocks noGrp="1"/>
          </p:cNvSpPr>
          <p:nvPr>
            <p:ph type="body" idx="1"/>
          </p:nvPr>
        </p:nvSpPr>
        <p:spPr/>
        <p:txBody>
          <a:bodyPr/>
          <a:lstStyle/>
          <a:p>
            <a:r>
              <a:rPr lang="en-US" dirty="0"/>
              <a:t>Because child abuse is typically a secret crime, identifying the victims of abuse is particularly difficult. Nonetheless, there are several signs in a child that indicate that he or she is the victim of violence (Robbins, 1990):</a:t>
            </a:r>
          </a:p>
          <a:p>
            <a:pPr>
              <a:buFont typeface="Arial" panose="020B0604020202020204" pitchFamily="34" charset="0"/>
              <a:buChar char="•"/>
            </a:pPr>
            <a:r>
              <a:rPr lang="en-US" dirty="0"/>
              <a:t>Visible, serious injuries that have no reasonable explanation</a:t>
            </a:r>
          </a:p>
          <a:p>
            <a:pPr>
              <a:buFont typeface="Arial" panose="020B0604020202020204" pitchFamily="34" charset="0"/>
              <a:buChar char="•"/>
            </a:pPr>
            <a:r>
              <a:rPr lang="en-US" dirty="0"/>
              <a:t>Bite or choke marks</a:t>
            </a:r>
          </a:p>
          <a:p>
            <a:pPr>
              <a:buFont typeface="Arial" panose="020B0604020202020204" pitchFamily="34" charset="0"/>
              <a:buChar char="•"/>
            </a:pPr>
            <a:r>
              <a:rPr lang="en-US" dirty="0"/>
              <a:t>Burns from cigarettes or immersion in hot water</a:t>
            </a:r>
          </a:p>
          <a:p>
            <a:pPr>
              <a:buFont typeface="Arial" panose="020B0604020202020204" pitchFamily="34" charset="0"/>
              <a:buChar char="•"/>
            </a:pPr>
            <a:r>
              <a:rPr lang="en-US" dirty="0"/>
              <a:t>Feelings of pain for no apparent </a:t>
            </a:r>
            <a:r>
              <a:rPr lang="en-US" dirty="0" smtClean="0"/>
              <a:t>reason</a:t>
            </a:r>
            <a:endParaRPr lang="en-US" dirty="0"/>
          </a:p>
        </p:txBody>
      </p:sp>
    </p:spTree>
    <p:extLst>
      <p:ext uri="{BB962C8B-B14F-4D97-AF65-F5344CB8AC3E}">
        <p14:creationId xmlns:p14="http://schemas.microsoft.com/office/powerpoint/2010/main" val="23532455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Warning Signs of Child Abuse </a:t>
            </a:r>
            <a:r>
              <a:rPr lang="en-US" altLang="en-US" sz="2000" b="0" dirty="0" smtClean="0"/>
              <a:t>(2 </a:t>
            </a:r>
            <a:r>
              <a:rPr lang="en-US" altLang="en-US" sz="2000" b="0" dirty="0"/>
              <a:t>of 3</a:t>
            </a:r>
            <a:r>
              <a:rPr lang="en-US" altLang="en-US" sz="2000" b="0" dirty="0" smtClean="0"/>
              <a:t>)</a:t>
            </a:r>
            <a:endParaRPr lang="en-US" sz="2000" b="0" dirty="0"/>
          </a:p>
        </p:txBody>
      </p:sp>
      <p:sp>
        <p:nvSpPr>
          <p:cNvPr id="7" name="Content Placeholder 2"/>
          <p:cNvSpPr>
            <a:spLocks noGrp="1"/>
          </p:cNvSpPr>
          <p:nvPr>
            <p:ph type="body" idx="1"/>
          </p:nvPr>
        </p:nvSpPr>
        <p:spPr/>
        <p:txBody>
          <a:bodyPr/>
          <a:lstStyle/>
          <a:p>
            <a:pPr marL="285750" indent="-285750">
              <a:buFont typeface="Arial" panose="020B0604020202020204" pitchFamily="34" charset="0"/>
              <a:buChar char="•"/>
            </a:pPr>
            <a:r>
              <a:rPr lang="en-US" dirty="0"/>
              <a:t>Fear of adults or care </a:t>
            </a:r>
            <a:r>
              <a:rPr lang="en-US" dirty="0" smtClean="0"/>
              <a:t>providers</a:t>
            </a:r>
          </a:p>
          <a:p>
            <a:pPr marL="285750" indent="-285750">
              <a:buFont typeface="Arial" panose="020B0604020202020204" pitchFamily="34" charset="0"/>
              <a:buChar char="•"/>
            </a:pPr>
            <a:r>
              <a:rPr lang="en-US" dirty="0"/>
              <a:t>Inappropriate attire in warm weather (long sleeves, long pants, high-necked garments)—possibly to conceal injuries to the neck, arms, and legs</a:t>
            </a:r>
          </a:p>
          <a:p>
            <a:pPr marL="285750" indent="-285750">
              <a:buFont typeface="Arial" panose="020B0604020202020204" pitchFamily="34" charset="0"/>
              <a:buChar char="•"/>
            </a:pPr>
            <a:r>
              <a:rPr lang="en-US" dirty="0"/>
              <a:t>Extreme behavior—highly aggressive, extremely passive, extremely withdrawn</a:t>
            </a:r>
          </a:p>
          <a:p>
            <a:pPr marL="285750" indent="-285750">
              <a:buFont typeface="Arial" panose="020B0604020202020204" pitchFamily="34" charset="0"/>
              <a:buChar char="•"/>
            </a:pPr>
            <a:r>
              <a:rPr lang="en-US" dirty="0"/>
              <a:t>Fear of physical </a:t>
            </a:r>
            <a:r>
              <a:rPr lang="en-US" dirty="0" smtClean="0"/>
              <a:t>contact</a:t>
            </a:r>
            <a:endParaRPr lang="en-US" dirty="0"/>
          </a:p>
        </p:txBody>
      </p:sp>
    </p:spTree>
    <p:extLst>
      <p:ext uri="{BB962C8B-B14F-4D97-AF65-F5344CB8AC3E}">
        <p14:creationId xmlns:p14="http://schemas.microsoft.com/office/powerpoint/2010/main" val="148534225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Warning Signs of Child Abuse </a:t>
            </a:r>
            <a:r>
              <a:rPr lang="en-US" altLang="en-US" sz="2000" b="0" dirty="0" smtClean="0"/>
              <a:t>(3 </a:t>
            </a:r>
            <a:r>
              <a:rPr lang="en-US" altLang="en-US" sz="2000" b="0" dirty="0"/>
              <a:t>of 3</a:t>
            </a:r>
            <a:r>
              <a:rPr lang="en-US" altLang="en-US" sz="2000" b="0" dirty="0" smtClean="0"/>
              <a:t>)</a:t>
            </a:r>
            <a:endParaRPr lang="en-US" sz="2000" b="0" dirty="0"/>
          </a:p>
        </p:txBody>
      </p:sp>
      <p:sp>
        <p:nvSpPr>
          <p:cNvPr id="7" name="Content Placeholder 2"/>
          <p:cNvSpPr>
            <a:spLocks noGrp="1"/>
          </p:cNvSpPr>
          <p:nvPr>
            <p:ph type="body" idx="1"/>
          </p:nvPr>
        </p:nvSpPr>
        <p:spPr/>
        <p:txBody>
          <a:bodyPr/>
          <a:lstStyle/>
          <a:p>
            <a:pPr marL="285750" indent="-285750">
              <a:buFont typeface="Arial" panose="020B0604020202020204" pitchFamily="34" charset="0"/>
              <a:buChar char="•"/>
            </a:pPr>
            <a:r>
              <a:rPr lang="en-US" dirty="0"/>
              <a:t>If you suspect a child is a victim of aggression, it is your responsibility to act. Call your local police or the department of social services in your city or state, or call Child Help U.S.A. at 1-800-422-4453. Remember, by acting decisively you can literally save someone’s life</a:t>
            </a:r>
            <a:r>
              <a:rPr lang="en-US" dirty="0" smtClean="0"/>
              <a:t>.</a:t>
            </a:r>
            <a:endParaRPr lang="en-US" dirty="0"/>
          </a:p>
        </p:txBody>
      </p:sp>
    </p:spTree>
    <p:extLst>
      <p:ext uri="{BB962C8B-B14F-4D97-AF65-F5344CB8AC3E}">
        <p14:creationId xmlns:p14="http://schemas.microsoft.com/office/powerpoint/2010/main" val="367977044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Reasons for Physical Abuse</a:t>
            </a:r>
            <a:endParaRPr lang="en-US" sz="2000" b="0" dirty="0"/>
          </a:p>
        </p:txBody>
      </p:sp>
      <p:sp>
        <p:nvSpPr>
          <p:cNvPr id="7" name="Content Placeholder 2"/>
          <p:cNvSpPr>
            <a:spLocks noGrp="1"/>
          </p:cNvSpPr>
          <p:nvPr>
            <p:ph type="body" idx="1"/>
          </p:nvPr>
        </p:nvSpPr>
        <p:spPr>
          <a:xfrm>
            <a:off x="457200" y="1600200"/>
            <a:ext cx="8229600" cy="4746279"/>
          </a:xfrm>
        </p:spPr>
        <p:txBody>
          <a:bodyPr/>
          <a:lstStyle/>
          <a:p>
            <a:pPr marL="0" indent="0" eaLnBrk="1" hangingPunct="1">
              <a:buFont typeface="Arial" charset="0"/>
              <a:buNone/>
              <a:defRPr/>
            </a:pPr>
            <a:r>
              <a:rPr lang="en-US" sz="2200" dirty="0"/>
              <a:t>Children are more likely to be victimized when they are:</a:t>
            </a:r>
          </a:p>
          <a:p>
            <a:pPr>
              <a:buFont typeface="Arial" charset="0"/>
              <a:buChar char="•"/>
              <a:defRPr/>
            </a:pPr>
            <a:r>
              <a:rPr lang="en-US" sz="2200" dirty="0"/>
              <a:t>Fussy / Resistant to control / Slow to adapt to new situations</a:t>
            </a:r>
          </a:p>
          <a:p>
            <a:pPr>
              <a:buFont typeface="Arial" charset="0"/>
              <a:buChar char="•"/>
              <a:defRPr/>
            </a:pPr>
            <a:r>
              <a:rPr lang="en-US" sz="2200" dirty="0"/>
              <a:t>Overly anxious / Frequent bedwetters / Developmentally delayed</a:t>
            </a:r>
          </a:p>
          <a:p>
            <a:pPr marL="0" indent="0">
              <a:buNone/>
            </a:pPr>
            <a:r>
              <a:rPr lang="en-US" altLang="en-US" sz="2200" dirty="0"/>
              <a:t>Vague demarcation between permissible and impermissible forms of physical violence</a:t>
            </a:r>
          </a:p>
          <a:p>
            <a:pPr marL="740664" lvl="1"/>
            <a:r>
              <a:rPr lang="en-US" altLang="en-US" sz="2200" dirty="0"/>
              <a:t>Line between </a:t>
            </a:r>
            <a:r>
              <a:rPr lang="ja-JP" altLang="en-US" sz="2200" dirty="0"/>
              <a:t>“</a:t>
            </a:r>
            <a:r>
              <a:rPr lang="en-US" altLang="ja-JP" sz="2200" dirty="0"/>
              <a:t>spanking</a:t>
            </a:r>
            <a:r>
              <a:rPr lang="ja-JP" altLang="en-US" sz="2200" dirty="0"/>
              <a:t>”</a:t>
            </a:r>
            <a:r>
              <a:rPr lang="en-US" altLang="ja-JP" sz="2200" dirty="0"/>
              <a:t> and </a:t>
            </a:r>
            <a:r>
              <a:rPr lang="ja-JP" altLang="en-US" sz="2200" dirty="0"/>
              <a:t>“</a:t>
            </a:r>
            <a:r>
              <a:rPr lang="en-US" altLang="ja-JP" sz="2200" dirty="0"/>
              <a:t>beating</a:t>
            </a:r>
            <a:r>
              <a:rPr lang="ja-JP" altLang="en-US" sz="2200" dirty="0"/>
              <a:t>”</a:t>
            </a:r>
            <a:r>
              <a:rPr lang="en-US" altLang="ja-JP" sz="2200" dirty="0"/>
              <a:t> is not clear</a:t>
            </a:r>
          </a:p>
          <a:p>
            <a:pPr marL="740664" lvl="1"/>
            <a:r>
              <a:rPr lang="en-US" altLang="en-US" sz="2200" dirty="0"/>
              <a:t>Spankings begun in anger can escalate into abuse </a:t>
            </a:r>
            <a:br>
              <a:rPr lang="en-US" altLang="en-US" sz="2200" dirty="0"/>
            </a:br>
            <a:r>
              <a:rPr lang="en-US" altLang="en-US" sz="2200" dirty="0"/>
              <a:t>Privacy of child care setting</a:t>
            </a:r>
            <a:br>
              <a:rPr lang="en-US" altLang="en-US" sz="2200" dirty="0"/>
            </a:br>
            <a:r>
              <a:rPr lang="en-US" altLang="en-US" sz="2200" dirty="0"/>
              <a:t>Unrealistic parental expectations</a:t>
            </a:r>
          </a:p>
          <a:p>
            <a:pPr marL="0" indent="0">
              <a:buNone/>
            </a:pPr>
            <a:r>
              <a:rPr lang="en-US" altLang="en-US" sz="2200" dirty="0"/>
              <a:t>Children are never responsible for their abuse</a:t>
            </a:r>
            <a:endParaRPr lang="en-US" sz="2200" dirty="0"/>
          </a:p>
        </p:txBody>
      </p:sp>
    </p:spTree>
    <p:extLst>
      <p:ext uri="{BB962C8B-B14F-4D97-AF65-F5344CB8AC3E}">
        <p14:creationId xmlns:p14="http://schemas.microsoft.com/office/powerpoint/2010/main" val="26077084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What Do The Experts Tell Us About Causality?</a:t>
            </a:r>
            <a:endParaRPr lang="en-US" sz="2000" b="0" dirty="0"/>
          </a:p>
        </p:txBody>
      </p:sp>
      <p:sp>
        <p:nvSpPr>
          <p:cNvPr id="7" name="Content Placeholder 2"/>
          <p:cNvSpPr>
            <a:spLocks noGrp="1"/>
          </p:cNvSpPr>
          <p:nvPr>
            <p:ph type="body" idx="1"/>
          </p:nvPr>
        </p:nvSpPr>
        <p:spPr/>
        <p:txBody>
          <a:bodyPr/>
          <a:lstStyle/>
          <a:p>
            <a:pPr lvl="0"/>
            <a:r>
              <a:rPr lang="en-US" dirty="0"/>
              <a:t>Tension Building</a:t>
            </a:r>
          </a:p>
          <a:p>
            <a:pPr lvl="0"/>
            <a:r>
              <a:rPr lang="en-US" dirty="0"/>
              <a:t>Abusing Incident</a:t>
            </a:r>
          </a:p>
          <a:p>
            <a:pPr lvl="0"/>
            <a:r>
              <a:rPr lang="en-US" dirty="0"/>
              <a:t>Making Up</a:t>
            </a:r>
          </a:p>
          <a:p>
            <a:pPr marL="0" indent="0" eaLnBrk="1" hangingPunct="1">
              <a:buFont typeface="Arial" charset="0"/>
              <a:buNone/>
              <a:defRPr/>
            </a:pPr>
            <a:r>
              <a:rPr lang="en-US" dirty="0"/>
              <a:t>Cycle-of-violence hypothesis argues that the abuse and neglect children suffer predispose them to be abusive adults</a:t>
            </a:r>
          </a:p>
        </p:txBody>
      </p:sp>
    </p:spTree>
    <p:extLst>
      <p:ext uri="{BB962C8B-B14F-4D97-AF65-F5344CB8AC3E}">
        <p14:creationId xmlns:p14="http://schemas.microsoft.com/office/powerpoint/2010/main" val="215523018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Psychological Maltreatment</a:t>
            </a:r>
            <a:endParaRPr lang="en-US" sz="2000" b="0" dirty="0"/>
          </a:p>
        </p:txBody>
      </p:sp>
      <p:sp>
        <p:nvSpPr>
          <p:cNvPr id="7" name="Content Placeholder 2"/>
          <p:cNvSpPr>
            <a:spLocks noGrp="1"/>
          </p:cNvSpPr>
          <p:nvPr>
            <p:ph type="body" idx="1"/>
          </p:nvPr>
        </p:nvSpPr>
        <p:spPr>
          <a:xfrm>
            <a:off x="457200" y="1600200"/>
            <a:ext cx="8229600" cy="4525963"/>
          </a:xfrm>
        </p:spPr>
        <p:txBody>
          <a:bodyPr/>
          <a:lstStyle/>
          <a:p>
            <a:pPr marL="0" indent="0" eaLnBrk="1" hangingPunct="1">
              <a:buFont typeface="Arial" charset="0"/>
              <a:buNone/>
              <a:defRPr/>
            </a:pPr>
            <a:r>
              <a:rPr lang="en-US" dirty="0"/>
              <a:t>Not all abuse is physical</a:t>
            </a:r>
          </a:p>
          <a:p>
            <a:pPr>
              <a:buFont typeface="Arial" charset="0"/>
              <a:buChar char="•"/>
              <a:defRPr/>
            </a:pPr>
            <a:r>
              <a:rPr lang="en-US" dirty="0"/>
              <a:t>Psychological maltreatment</a:t>
            </a:r>
          </a:p>
          <a:p>
            <a:pPr lvl="1">
              <a:buFont typeface="Arial" charset="0"/>
              <a:buChar char="–"/>
              <a:defRPr/>
            </a:pPr>
            <a:r>
              <a:rPr lang="en-US" dirty="0"/>
              <a:t>Occurs when parents or other caretakers harm children</a:t>
            </a:r>
            <a:r>
              <a:rPr lang="en-US" altLang="ja-JP" dirty="0"/>
              <a:t>’s behavioral, cognitive, emotional, or physical functioning</a:t>
            </a:r>
          </a:p>
          <a:p>
            <a:pPr lvl="1">
              <a:buFont typeface="Arial" charset="0"/>
              <a:buChar char="–"/>
              <a:defRPr/>
            </a:pPr>
            <a:r>
              <a:rPr lang="en-US" dirty="0"/>
              <a:t>May take the form of neglect, in which parents may ignore the child or act emotionally unresponsive</a:t>
            </a:r>
          </a:p>
          <a:p>
            <a:pPr lvl="1">
              <a:buFont typeface="Arial" charset="0"/>
              <a:buChar char="–"/>
              <a:defRPr/>
            </a:pPr>
            <a:r>
              <a:rPr lang="en-US" dirty="0"/>
              <a:t>Not as easily identified without outward physical signs</a:t>
            </a:r>
          </a:p>
        </p:txBody>
      </p:sp>
    </p:spTree>
    <p:extLst>
      <p:ext uri="{BB962C8B-B14F-4D97-AF65-F5344CB8AC3E}">
        <p14:creationId xmlns:p14="http://schemas.microsoft.com/office/powerpoint/2010/main" val="25196025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Consequences of Psychological Maltreatment </a:t>
            </a:r>
            <a:endParaRPr lang="en-US" sz="2000" b="0" dirty="0"/>
          </a:p>
        </p:txBody>
      </p:sp>
      <p:sp>
        <p:nvSpPr>
          <p:cNvPr id="7" name="Content Placeholder 2"/>
          <p:cNvSpPr>
            <a:spLocks noGrp="1"/>
          </p:cNvSpPr>
          <p:nvPr>
            <p:ph type="body" idx="1"/>
          </p:nvPr>
        </p:nvSpPr>
        <p:spPr>
          <a:xfrm>
            <a:off x="457200" y="1600200"/>
            <a:ext cx="8229600" cy="4525963"/>
          </a:xfrm>
        </p:spPr>
        <p:txBody>
          <a:bodyPr/>
          <a:lstStyle/>
          <a:p>
            <a:pPr marL="0" indent="0" eaLnBrk="1" hangingPunct="1">
              <a:buFont typeface="Arial" charset="0"/>
              <a:buNone/>
              <a:defRPr/>
            </a:pPr>
            <a:r>
              <a:rPr lang="en-US" b="1" dirty="0"/>
              <a:t>Some children survive and grow into psychologically healthy adults</a:t>
            </a:r>
          </a:p>
          <a:p>
            <a:pPr marL="0" indent="0" eaLnBrk="1" hangingPunct="1">
              <a:buNone/>
              <a:defRPr/>
            </a:pPr>
            <a:r>
              <a:rPr lang="en-US" b="1" dirty="0"/>
              <a:t>Others suffer long-term damage</a:t>
            </a:r>
          </a:p>
          <a:p>
            <a:pPr lvl="1">
              <a:buFont typeface="Arial" charset="0"/>
              <a:buChar char="–"/>
              <a:defRPr/>
            </a:pPr>
            <a:r>
              <a:rPr lang="en-US" dirty="0"/>
              <a:t>Low self-esteem, depression, suicide</a:t>
            </a:r>
          </a:p>
          <a:p>
            <a:pPr lvl="1">
              <a:buFont typeface="Arial" charset="0"/>
              <a:buChar char="–"/>
              <a:defRPr/>
            </a:pPr>
            <a:r>
              <a:rPr lang="en-US" dirty="0"/>
              <a:t>Lying</a:t>
            </a:r>
          </a:p>
          <a:p>
            <a:pPr lvl="1">
              <a:buFont typeface="Arial" charset="0"/>
              <a:buChar char="–"/>
              <a:defRPr/>
            </a:pPr>
            <a:r>
              <a:rPr lang="en-US" dirty="0"/>
              <a:t>Misbehavior</a:t>
            </a:r>
          </a:p>
          <a:p>
            <a:pPr lvl="1">
              <a:buFont typeface="Arial" charset="0"/>
              <a:buChar char="–"/>
              <a:defRPr/>
            </a:pPr>
            <a:r>
              <a:rPr lang="en-US" dirty="0"/>
              <a:t>Underachievement in school</a:t>
            </a:r>
          </a:p>
          <a:p>
            <a:pPr lvl="1">
              <a:buFont typeface="Arial" charset="0"/>
              <a:buChar char="–"/>
              <a:defRPr/>
            </a:pPr>
            <a:r>
              <a:rPr lang="en-US" dirty="0"/>
              <a:t>Criminal behavior</a:t>
            </a:r>
          </a:p>
        </p:txBody>
      </p:sp>
    </p:spTree>
    <p:extLst>
      <p:ext uri="{BB962C8B-B14F-4D97-AF65-F5344CB8AC3E}">
        <p14:creationId xmlns:p14="http://schemas.microsoft.com/office/powerpoint/2010/main" val="73398891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Figure 8-3 Abuse Alters the </a:t>
            </a:r>
            <a:r>
              <a:rPr lang="en-US" dirty="0" smtClean="0"/>
              <a:t>Brain	</a:t>
            </a:r>
            <a:endParaRPr lang="en-US" dirty="0"/>
          </a:p>
        </p:txBody>
      </p:sp>
      <p:pic>
        <p:nvPicPr>
          <p:cNvPr id="6" name="Picture 2" descr="Photo of a brain with the limbic system highlighted and the following parts labeled. Thalamus, Corpus Callosum, Prefrontal Cortex, Hypothalamus, Amygdala, Hippocampus, Temporal lob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3230" y="1670037"/>
            <a:ext cx="3937426" cy="3359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3"/>
          <p:cNvSpPr>
            <a:spLocks noGrp="1"/>
          </p:cNvSpPr>
          <p:nvPr>
            <p:ph type="body" idx="1"/>
          </p:nvPr>
        </p:nvSpPr>
        <p:spPr>
          <a:xfrm>
            <a:off x="457200" y="5640308"/>
            <a:ext cx="8229600" cy="644707"/>
          </a:xfrm>
        </p:spPr>
        <p:txBody>
          <a:bodyPr/>
          <a:lstStyle/>
          <a:p>
            <a:r>
              <a:rPr lang="en-US" sz="1600" dirty="0">
                <a:latin typeface="+mn-lt"/>
              </a:rPr>
              <a:t>The limbic system, comprised of the hippocampus and amygdala, can be permanently altered as a result of childhood abuse. </a:t>
            </a:r>
          </a:p>
        </p:txBody>
      </p:sp>
    </p:spTree>
    <p:extLst>
      <p:ext uri="{BB962C8B-B14F-4D97-AF65-F5344CB8AC3E}">
        <p14:creationId xmlns:p14="http://schemas.microsoft.com/office/powerpoint/2010/main" val="44085020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Resilience: Overcoming the Odds</a:t>
            </a:r>
            <a:endParaRPr lang="en-US" sz="2000" b="0" dirty="0"/>
          </a:p>
        </p:txBody>
      </p:sp>
      <p:sp>
        <p:nvSpPr>
          <p:cNvPr id="7" name="Content Placeholder 2"/>
          <p:cNvSpPr>
            <a:spLocks noGrp="1"/>
          </p:cNvSpPr>
          <p:nvPr>
            <p:ph type="body" idx="1"/>
          </p:nvPr>
        </p:nvSpPr>
        <p:spPr>
          <a:xfrm>
            <a:off x="457200" y="1600200"/>
            <a:ext cx="8229600" cy="4525963"/>
          </a:xfrm>
        </p:spPr>
        <p:txBody>
          <a:bodyPr/>
          <a:lstStyle/>
          <a:p>
            <a:pPr marL="0" indent="0" eaLnBrk="1" hangingPunct="1">
              <a:buFont typeface="Arial" charset="0"/>
              <a:buNone/>
              <a:defRPr/>
            </a:pPr>
            <a:r>
              <a:rPr lang="en-US" dirty="0"/>
              <a:t>Resilience</a:t>
            </a:r>
          </a:p>
          <a:p>
            <a:pPr>
              <a:buFont typeface="Arial" charset="0"/>
              <a:buChar char="•"/>
              <a:defRPr/>
            </a:pPr>
            <a:r>
              <a:rPr lang="en-US" dirty="0"/>
              <a:t>Ability to overcome circumstances that place child at high risk for psychological and/or physical damage</a:t>
            </a:r>
          </a:p>
          <a:p>
            <a:pPr marL="0" indent="0" eaLnBrk="1" hangingPunct="1">
              <a:buFont typeface="Arial" charset="0"/>
              <a:buNone/>
              <a:defRPr/>
            </a:pPr>
            <a:r>
              <a:rPr lang="en-US" dirty="0"/>
              <a:t>Resilient children</a:t>
            </a:r>
          </a:p>
          <a:p>
            <a:pPr>
              <a:buFont typeface="Arial" charset="0"/>
              <a:buChar char="•"/>
              <a:defRPr/>
            </a:pPr>
            <a:r>
              <a:rPr lang="en-US" dirty="0"/>
              <a:t>Exhibit ability to overcome circumstances that place child at high risk for psychological and/or physical functioning</a:t>
            </a:r>
          </a:p>
        </p:txBody>
      </p:sp>
    </p:spTree>
    <p:extLst>
      <p:ext uri="{BB962C8B-B14F-4D97-AF65-F5344CB8AC3E}">
        <p14:creationId xmlns:p14="http://schemas.microsoft.com/office/powerpoint/2010/main" val="396946133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Moral Development and Aggression</a:t>
            </a:r>
            <a:endParaRPr lang="en-US" sz="2000" b="0" dirty="0"/>
          </a:p>
        </p:txBody>
      </p:sp>
      <p:sp>
        <p:nvSpPr>
          <p:cNvPr id="7" name="Content Placeholder 2"/>
          <p:cNvSpPr>
            <a:spLocks noGrp="1"/>
          </p:cNvSpPr>
          <p:nvPr>
            <p:ph type="body" idx="1"/>
          </p:nvPr>
        </p:nvSpPr>
        <p:spPr>
          <a:xfrm>
            <a:off x="457200" y="1600200"/>
            <a:ext cx="8229600" cy="4525963"/>
          </a:xfrm>
        </p:spPr>
        <p:txBody>
          <a:bodyPr/>
          <a:lstStyle/>
          <a:p>
            <a:pPr marL="0" indent="-804863">
              <a:buNone/>
            </a:pPr>
            <a:r>
              <a:rPr lang="en-US" b="1" dirty="0">
                <a:solidFill>
                  <a:schemeClr val="tx2"/>
                </a:solidFill>
                <a:cs typeface="Arial" panose="020B0604020202020204" pitchFamily="34" charset="0"/>
              </a:rPr>
              <a:t>8.11</a:t>
            </a:r>
            <a:r>
              <a:rPr lang="en-US" dirty="0">
                <a:cs typeface="Arial" panose="020B0604020202020204" pitchFamily="34" charset="0"/>
              </a:rPr>
              <a:t> Explain how preschool-age children develop a moral sense.</a:t>
            </a:r>
          </a:p>
          <a:p>
            <a:pPr marL="0" indent="-804863">
              <a:buNone/>
            </a:pPr>
            <a:r>
              <a:rPr lang="en-US" b="1" dirty="0">
                <a:solidFill>
                  <a:schemeClr val="tx2"/>
                </a:solidFill>
                <a:cs typeface="Arial" panose="020B0604020202020204" pitchFamily="34" charset="0"/>
              </a:rPr>
              <a:t>8.12</a:t>
            </a:r>
            <a:r>
              <a:rPr lang="en-US" dirty="0">
                <a:cs typeface="Arial" panose="020B0604020202020204" pitchFamily="34" charset="0"/>
              </a:rPr>
              <a:t> Describe how aggression develops in preschool-age children.</a:t>
            </a:r>
          </a:p>
        </p:txBody>
      </p:sp>
    </p:spTree>
    <p:extLst>
      <p:ext uri="{BB962C8B-B14F-4D97-AF65-F5344CB8AC3E}">
        <p14:creationId xmlns:p14="http://schemas.microsoft.com/office/powerpoint/2010/main" val="256500503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Moral Development: </a:t>
            </a:r>
            <a:r>
              <a:rPr lang="en-US" altLang="en-US" dirty="0" smtClean="0"/>
              <a:t>Following </a:t>
            </a:r>
            <a:r>
              <a:rPr lang="en-US" altLang="en-US" dirty="0"/>
              <a:t>Society’s Rights and Wrongs</a:t>
            </a:r>
            <a:endParaRPr lang="en-US" b="0" dirty="0"/>
          </a:p>
        </p:txBody>
      </p:sp>
      <p:sp>
        <p:nvSpPr>
          <p:cNvPr id="7" name="Content Placeholder 2"/>
          <p:cNvSpPr>
            <a:spLocks noGrp="1"/>
          </p:cNvSpPr>
          <p:nvPr>
            <p:ph type="body" idx="1"/>
          </p:nvPr>
        </p:nvSpPr>
        <p:spPr>
          <a:xfrm>
            <a:off x="457200" y="1600200"/>
            <a:ext cx="8229600" cy="4525963"/>
          </a:xfrm>
        </p:spPr>
        <p:txBody>
          <a:bodyPr/>
          <a:lstStyle/>
          <a:p>
            <a:pPr marL="0" indent="0" eaLnBrk="1" hangingPunct="1">
              <a:buFont typeface="Arial" charset="0"/>
              <a:buNone/>
              <a:defRPr/>
            </a:pPr>
            <a:r>
              <a:rPr lang="en-US" b="1" dirty="0"/>
              <a:t>Moral development:</a:t>
            </a:r>
            <a:r>
              <a:rPr lang="en-US" dirty="0"/>
              <a:t> Children</a:t>
            </a:r>
            <a:r>
              <a:rPr lang="en-US" altLang="ja-JP" dirty="0"/>
              <a:t>’s reasoning about morality, their attitudes toward moral lapses, and their behavior when faced with moral issues</a:t>
            </a:r>
          </a:p>
          <a:p>
            <a:r>
              <a:rPr lang="en-US" altLang="en-US" dirty="0"/>
              <a:t>Changes in sense of justice and of right and wrong</a:t>
            </a:r>
          </a:p>
          <a:p>
            <a:r>
              <a:rPr lang="en-US" altLang="en-US" dirty="0"/>
              <a:t>Changes in behavior related to moral issues</a:t>
            </a:r>
          </a:p>
          <a:p>
            <a:pPr marL="0" indent="0" eaLnBrk="1" hangingPunct="1">
              <a:buFont typeface="Arial" charset="0"/>
              <a:buNone/>
              <a:defRPr/>
            </a:pPr>
            <a:r>
              <a:rPr lang="en-US" b="1" dirty="0"/>
              <a:t>Several approaches have evolved </a:t>
            </a:r>
          </a:p>
          <a:p>
            <a:pPr>
              <a:buFont typeface="Arial" charset="0"/>
              <a:buChar char="•"/>
              <a:defRPr/>
            </a:pPr>
            <a:r>
              <a:rPr lang="en-US" dirty="0"/>
              <a:t>Piaget’s view of moral development</a:t>
            </a:r>
          </a:p>
          <a:p>
            <a:pPr>
              <a:buFont typeface="Arial" charset="0"/>
              <a:buChar char="•"/>
              <a:defRPr/>
            </a:pPr>
            <a:r>
              <a:rPr lang="en-US" dirty="0"/>
              <a:t>Social learning approaches to morality</a:t>
            </a:r>
          </a:p>
          <a:p>
            <a:pPr>
              <a:buFont typeface="Arial" charset="0"/>
              <a:buChar char="•"/>
              <a:defRPr/>
            </a:pPr>
            <a:r>
              <a:rPr lang="en-US" dirty="0"/>
              <a:t>Genetic approaches to </a:t>
            </a:r>
            <a:r>
              <a:rPr lang="en-US" dirty="0" smtClean="0"/>
              <a:t>morality	</a:t>
            </a:r>
            <a:endParaRPr lang="en-US" dirty="0"/>
          </a:p>
        </p:txBody>
      </p:sp>
    </p:spTree>
    <p:extLst>
      <p:ext uri="{BB962C8B-B14F-4D97-AF65-F5344CB8AC3E}">
        <p14:creationId xmlns:p14="http://schemas.microsoft.com/office/powerpoint/2010/main" val="18837818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Moral Development: Piaget </a:t>
            </a:r>
            <a:r>
              <a:rPr lang="en-US" altLang="en-US" sz="2000" b="0" dirty="0"/>
              <a:t>(1 of 2)</a:t>
            </a:r>
            <a:endParaRPr lang="en-US" sz="2000" b="0" dirty="0"/>
          </a:p>
        </p:txBody>
      </p:sp>
      <p:sp>
        <p:nvSpPr>
          <p:cNvPr id="7" name="Content Placeholder 2"/>
          <p:cNvSpPr>
            <a:spLocks noGrp="1"/>
          </p:cNvSpPr>
          <p:nvPr>
            <p:ph type="body" idx="1"/>
          </p:nvPr>
        </p:nvSpPr>
        <p:spPr>
          <a:xfrm>
            <a:off x="457200" y="1600200"/>
            <a:ext cx="8229600" cy="4525963"/>
          </a:xfrm>
        </p:spPr>
        <p:txBody>
          <a:bodyPr/>
          <a:lstStyle/>
          <a:p>
            <a:pPr marL="0" lvl="0" indent="0">
              <a:buNone/>
            </a:pPr>
            <a:r>
              <a:rPr lang="en-US" dirty="0"/>
              <a:t>Heteronomous Morality</a:t>
            </a:r>
          </a:p>
          <a:p>
            <a:pPr lvl="1"/>
            <a:r>
              <a:rPr lang="en-US" dirty="0"/>
              <a:t>4 to 7 years</a:t>
            </a:r>
          </a:p>
          <a:p>
            <a:pPr lvl="1"/>
            <a:r>
              <a:rPr lang="en-US" dirty="0"/>
              <a:t>Rules seen as invariant, unchangeable, and beyond child’s control and/or influence</a:t>
            </a:r>
          </a:p>
          <a:p>
            <a:pPr lvl="1"/>
            <a:r>
              <a:rPr lang="en-US" dirty="0"/>
              <a:t>Intentions not considered</a:t>
            </a:r>
          </a:p>
          <a:p>
            <a:pPr lvl="1"/>
            <a:r>
              <a:rPr lang="en-US" dirty="0"/>
              <a:t>Believe in immanent justice (immediate punishment for infractions)</a:t>
            </a:r>
          </a:p>
        </p:txBody>
      </p:sp>
    </p:spTree>
    <p:extLst>
      <p:ext uri="{BB962C8B-B14F-4D97-AF65-F5344CB8AC3E}">
        <p14:creationId xmlns:p14="http://schemas.microsoft.com/office/powerpoint/2010/main" val="77716040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Moral Development: Piaget </a:t>
            </a:r>
            <a:r>
              <a:rPr lang="en-US" altLang="en-US" sz="2000" b="0" dirty="0" smtClean="0"/>
              <a:t>(2 </a:t>
            </a:r>
            <a:r>
              <a:rPr lang="en-US" altLang="en-US" sz="2000" b="0" dirty="0"/>
              <a:t>of 2)</a:t>
            </a:r>
            <a:endParaRPr lang="en-US" sz="2000" b="0" dirty="0"/>
          </a:p>
        </p:txBody>
      </p:sp>
      <p:sp>
        <p:nvSpPr>
          <p:cNvPr id="7" name="Content Placeholder 2"/>
          <p:cNvSpPr>
            <a:spLocks noGrp="1"/>
          </p:cNvSpPr>
          <p:nvPr>
            <p:ph type="body" idx="1"/>
          </p:nvPr>
        </p:nvSpPr>
        <p:spPr>
          <a:xfrm>
            <a:off x="457200" y="1600200"/>
            <a:ext cx="8229600" cy="4525963"/>
          </a:xfrm>
        </p:spPr>
        <p:txBody>
          <a:bodyPr/>
          <a:lstStyle/>
          <a:p>
            <a:pPr marL="0" lvl="0" indent="0">
              <a:buNone/>
            </a:pPr>
            <a:r>
              <a:rPr lang="en-US" dirty="0"/>
              <a:t>Incipient Cooperation Stage</a:t>
            </a:r>
          </a:p>
          <a:p>
            <a:pPr lvl="1"/>
            <a:r>
              <a:rPr lang="en-US" dirty="0"/>
              <a:t>7 to 10 years</a:t>
            </a:r>
          </a:p>
          <a:p>
            <a:pPr lvl="1"/>
            <a:r>
              <a:rPr lang="en-US" dirty="0"/>
              <a:t>Become more social and learn the rules</a:t>
            </a:r>
          </a:p>
          <a:p>
            <a:pPr lvl="1"/>
            <a:r>
              <a:rPr lang="en-US" dirty="0"/>
              <a:t>Play according to shared conception of rules</a:t>
            </a:r>
          </a:p>
          <a:p>
            <a:pPr marL="0" lvl="0" indent="0">
              <a:buNone/>
            </a:pPr>
            <a:r>
              <a:rPr lang="en-US" dirty="0"/>
              <a:t>Autonomous Cooperation Stage</a:t>
            </a:r>
          </a:p>
          <a:p>
            <a:pPr lvl="1"/>
            <a:r>
              <a:rPr lang="en-US" dirty="0"/>
              <a:t>Beginning at 10 years</a:t>
            </a:r>
          </a:p>
          <a:p>
            <a:pPr lvl="1"/>
            <a:r>
              <a:rPr lang="en-US" dirty="0"/>
              <a:t>Become fully aware that rules may and can be modified if people playing agree</a:t>
            </a:r>
          </a:p>
        </p:txBody>
      </p:sp>
    </p:spTree>
    <p:extLst>
      <p:ext uri="{BB962C8B-B14F-4D97-AF65-F5344CB8AC3E}">
        <p14:creationId xmlns:p14="http://schemas.microsoft.com/office/powerpoint/2010/main" val="30906118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06215"/>
            <a:ext cx="8229600" cy="1097279"/>
          </a:xfrm>
        </p:spPr>
        <p:txBody>
          <a:bodyPr/>
          <a:lstStyle/>
          <a:p>
            <a:r>
              <a:rPr lang="en-US" dirty="0"/>
              <a:t>Evaluating Piaget’s Approach to Moral Development</a:t>
            </a:r>
          </a:p>
        </p:txBody>
      </p:sp>
      <p:sp>
        <p:nvSpPr>
          <p:cNvPr id="7" name="Content Placeholder 2"/>
          <p:cNvSpPr>
            <a:spLocks noGrp="1"/>
          </p:cNvSpPr>
          <p:nvPr>
            <p:ph type="body" idx="1"/>
          </p:nvPr>
        </p:nvSpPr>
        <p:spPr/>
        <p:txBody>
          <a:bodyPr/>
          <a:lstStyle/>
          <a:p>
            <a:pPr eaLnBrk="1" hangingPunct="1"/>
            <a:r>
              <a:rPr lang="en-US" altLang="en-US" dirty="0"/>
              <a:t>Accurate descriptions of how moral development proceeds</a:t>
            </a:r>
          </a:p>
          <a:p>
            <a:pPr eaLnBrk="1" hangingPunct="1"/>
            <a:r>
              <a:rPr lang="en-US" altLang="en-US" dirty="0"/>
              <a:t>Underestimates ages at which children</a:t>
            </a:r>
            <a:r>
              <a:rPr lang="en-US" altLang="ja-JP" dirty="0"/>
              <a:t>’s moral skills develop</a:t>
            </a:r>
            <a:endParaRPr lang="en-US" altLang="en-US" dirty="0"/>
          </a:p>
        </p:txBody>
      </p:sp>
    </p:spTree>
    <p:extLst>
      <p:ext uri="{BB962C8B-B14F-4D97-AF65-F5344CB8AC3E}">
        <p14:creationId xmlns:p14="http://schemas.microsoft.com/office/powerpoint/2010/main" val="372498756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06215"/>
            <a:ext cx="8229600" cy="1097279"/>
          </a:xfrm>
        </p:spPr>
        <p:txBody>
          <a:bodyPr/>
          <a:lstStyle/>
          <a:p>
            <a:r>
              <a:rPr lang="en-US" altLang="en-US" dirty="0"/>
              <a:t>Moral Development: Social </a:t>
            </a:r>
            <a:r>
              <a:rPr lang="en-US" altLang="en-US" dirty="0" smtClean="0"/>
              <a:t>Learning </a:t>
            </a:r>
            <a:r>
              <a:rPr lang="en-US" altLang="en-US" sz="2000" b="0" dirty="0" smtClean="0"/>
              <a:t>(1 </a:t>
            </a:r>
            <a:r>
              <a:rPr lang="en-US" altLang="en-US" sz="2000" b="0" dirty="0"/>
              <a:t>of 2)</a:t>
            </a:r>
            <a:endParaRPr lang="en-US" sz="2000" b="0" dirty="0"/>
          </a:p>
        </p:txBody>
      </p:sp>
      <p:sp>
        <p:nvSpPr>
          <p:cNvPr id="7" name="Content Placeholder 2"/>
          <p:cNvSpPr>
            <a:spLocks noGrp="1"/>
          </p:cNvSpPr>
          <p:nvPr>
            <p:ph type="body" idx="1"/>
          </p:nvPr>
        </p:nvSpPr>
        <p:spPr/>
        <p:txBody>
          <a:bodyPr/>
          <a:lstStyle/>
          <a:p>
            <a:pPr marL="0" indent="0">
              <a:buNone/>
            </a:pPr>
            <a:r>
              <a:rPr lang="en-US" b="1" dirty="0"/>
              <a:t>Children do more than simply mimic unthinkingly</a:t>
            </a:r>
          </a:p>
          <a:p>
            <a:pPr eaLnBrk="1" hangingPunct="1"/>
            <a:r>
              <a:rPr lang="en-US" altLang="en-US" dirty="0"/>
              <a:t>Environment produces prosocial behavior</a:t>
            </a:r>
          </a:p>
          <a:p>
            <a:pPr eaLnBrk="1" hangingPunct="1"/>
            <a:r>
              <a:rPr lang="en-US" altLang="en-US" dirty="0"/>
              <a:t>Moral conduct learned through reinforcement and modeling</a:t>
            </a:r>
          </a:p>
          <a:p>
            <a:pPr eaLnBrk="1" hangingPunct="1"/>
            <a:r>
              <a:rPr lang="en-US" altLang="en-US" dirty="0"/>
              <a:t>Preschoolers more apt to model behavior of warm, responsive, competent, high-prestige adults and peers</a:t>
            </a:r>
          </a:p>
        </p:txBody>
      </p:sp>
    </p:spTree>
    <p:extLst>
      <p:ext uri="{BB962C8B-B14F-4D97-AF65-F5344CB8AC3E}">
        <p14:creationId xmlns:p14="http://schemas.microsoft.com/office/powerpoint/2010/main" val="202126856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06215"/>
            <a:ext cx="8229600" cy="1097279"/>
          </a:xfrm>
        </p:spPr>
        <p:txBody>
          <a:bodyPr/>
          <a:lstStyle/>
          <a:p>
            <a:r>
              <a:rPr lang="en-US" altLang="en-US" dirty="0"/>
              <a:t>Moral Development: Social </a:t>
            </a:r>
            <a:r>
              <a:rPr lang="en-US" altLang="en-US" dirty="0" smtClean="0"/>
              <a:t>Learning </a:t>
            </a:r>
            <a:r>
              <a:rPr lang="en-US" altLang="en-US" sz="2000" b="0" dirty="0" smtClean="0"/>
              <a:t>(2 </a:t>
            </a:r>
            <a:r>
              <a:rPr lang="en-US" altLang="en-US" sz="2000" b="0" dirty="0"/>
              <a:t>of 2)</a:t>
            </a:r>
            <a:endParaRPr lang="en-US" sz="2000" b="0" dirty="0"/>
          </a:p>
        </p:txBody>
      </p:sp>
      <p:sp>
        <p:nvSpPr>
          <p:cNvPr id="7" name="Content Placeholder 2"/>
          <p:cNvSpPr>
            <a:spLocks noGrp="1"/>
          </p:cNvSpPr>
          <p:nvPr>
            <p:ph type="body" idx="1"/>
          </p:nvPr>
        </p:nvSpPr>
        <p:spPr/>
        <p:txBody>
          <a:bodyPr/>
          <a:lstStyle/>
          <a:p>
            <a:pPr marL="0" indent="0">
              <a:buNone/>
              <a:defRPr/>
            </a:pPr>
            <a:r>
              <a:rPr lang="en-US" b="1" dirty="0"/>
              <a:t>By observing moral conduct, children are reminded of</a:t>
            </a:r>
            <a:endParaRPr lang="en-US" dirty="0"/>
          </a:p>
          <a:p>
            <a:pPr>
              <a:defRPr/>
            </a:pPr>
            <a:r>
              <a:rPr lang="en-US" dirty="0"/>
              <a:t>Society</a:t>
            </a:r>
            <a:r>
              <a:rPr lang="en-US" altLang="ja-JP" dirty="0"/>
              <a:t>’s norms about importance of moral behavior as conveyed by significant others</a:t>
            </a:r>
          </a:p>
          <a:p>
            <a:pPr>
              <a:defRPr/>
            </a:pPr>
            <a:r>
              <a:rPr lang="en-US" dirty="0"/>
              <a:t>Connections between particular situations and certain kinds of behavior</a:t>
            </a:r>
          </a:p>
          <a:p>
            <a:pPr>
              <a:defRPr/>
            </a:pPr>
            <a:r>
              <a:rPr lang="en-US" dirty="0"/>
              <a:t>Abstract modeling </a:t>
            </a:r>
          </a:p>
        </p:txBody>
      </p:sp>
    </p:spTree>
    <p:extLst>
      <p:ext uri="{BB962C8B-B14F-4D97-AF65-F5344CB8AC3E}">
        <p14:creationId xmlns:p14="http://schemas.microsoft.com/office/powerpoint/2010/main" val="73651869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Moral Development: Genetic Approaches</a:t>
            </a:r>
            <a:endParaRPr lang="en-US" sz="2000" b="0" dirty="0"/>
          </a:p>
        </p:txBody>
      </p:sp>
      <p:sp>
        <p:nvSpPr>
          <p:cNvPr id="5" name="Content Placeholder 2"/>
          <p:cNvSpPr>
            <a:spLocks noGrp="1"/>
          </p:cNvSpPr>
          <p:nvPr>
            <p:ph type="body" idx="1"/>
          </p:nvPr>
        </p:nvSpPr>
        <p:spPr/>
        <p:txBody>
          <a:bodyPr/>
          <a:lstStyle/>
          <a:p>
            <a:pPr eaLnBrk="1" hangingPunct="1"/>
            <a:r>
              <a:rPr lang="en-US" altLang="en-US" dirty="0"/>
              <a:t>Particular genes may underlie some aspects of moral behavior</a:t>
            </a:r>
          </a:p>
          <a:p>
            <a:pPr eaLnBrk="1" hangingPunct="1"/>
            <a:r>
              <a:rPr lang="en-US" altLang="en-US" dirty="0"/>
              <a:t>Preschoolers have genetic predisposition to behave generously or selfishly</a:t>
            </a:r>
          </a:p>
          <a:p>
            <a:pPr eaLnBrk="1" hangingPunct="1"/>
            <a:r>
              <a:rPr lang="en-US" altLang="en-US" dirty="0"/>
              <a:t>Environment also plays role in determining moral behavior</a:t>
            </a:r>
          </a:p>
        </p:txBody>
      </p:sp>
    </p:spTree>
    <p:extLst>
      <p:ext uri="{BB962C8B-B14F-4D97-AF65-F5344CB8AC3E}">
        <p14:creationId xmlns:p14="http://schemas.microsoft.com/office/powerpoint/2010/main" val="49631253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Empathy and Moral Behavior</a:t>
            </a:r>
            <a:endParaRPr lang="en-US" sz="2000" b="0" dirty="0"/>
          </a:p>
        </p:txBody>
      </p:sp>
      <p:sp>
        <p:nvSpPr>
          <p:cNvPr id="5" name="Content Placeholder 2"/>
          <p:cNvSpPr>
            <a:spLocks noGrp="1"/>
          </p:cNvSpPr>
          <p:nvPr>
            <p:ph type="body" idx="1"/>
          </p:nvPr>
        </p:nvSpPr>
        <p:spPr/>
        <p:txBody>
          <a:bodyPr/>
          <a:lstStyle/>
          <a:p>
            <a:pPr marL="0" indent="0" eaLnBrk="1" hangingPunct="1">
              <a:buFont typeface="Arial" charset="0"/>
              <a:buNone/>
              <a:defRPr/>
            </a:pPr>
            <a:r>
              <a:rPr lang="en-US" dirty="0"/>
              <a:t>Empathy lies at heart of some kinds of moral behavior </a:t>
            </a:r>
          </a:p>
          <a:p>
            <a:pPr>
              <a:buFont typeface="Arial" charset="0"/>
              <a:buChar char="•"/>
              <a:defRPr/>
            </a:pPr>
            <a:r>
              <a:rPr lang="en-US" dirty="0"/>
              <a:t>Roots of empathy grow as children’s ability to monitor and regulate their emotional and cognitive responses increases</a:t>
            </a:r>
          </a:p>
          <a:p>
            <a:pPr>
              <a:buFont typeface="Arial" charset="0"/>
              <a:buChar char="•"/>
              <a:defRPr/>
            </a:pPr>
            <a:r>
              <a:rPr lang="en-US" dirty="0"/>
              <a:t>Empathy and development</a:t>
            </a:r>
          </a:p>
          <a:p>
            <a:pPr lvl="1">
              <a:buFont typeface="Arial" charset="0"/>
              <a:buChar char="–"/>
              <a:defRPr/>
            </a:pPr>
            <a:r>
              <a:rPr lang="en-US" dirty="0"/>
              <a:t>Infants</a:t>
            </a:r>
          </a:p>
          <a:p>
            <a:pPr lvl="1">
              <a:buFont typeface="Arial" charset="0"/>
              <a:buChar char="–"/>
              <a:defRPr/>
            </a:pPr>
            <a:r>
              <a:rPr lang="en-US" dirty="0"/>
              <a:t>Toddlers</a:t>
            </a:r>
          </a:p>
          <a:p>
            <a:pPr lvl="1">
              <a:buFont typeface="Arial" charset="0"/>
              <a:buChar char="–"/>
              <a:defRPr/>
            </a:pPr>
            <a:r>
              <a:rPr lang="en-US" dirty="0"/>
              <a:t>Preschoolers</a:t>
            </a:r>
          </a:p>
        </p:txBody>
      </p:sp>
    </p:spTree>
    <p:extLst>
      <p:ext uri="{BB962C8B-B14F-4D97-AF65-F5344CB8AC3E}">
        <p14:creationId xmlns:p14="http://schemas.microsoft.com/office/powerpoint/2010/main" val="419965203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Aggression and Violence in Preschoolers</a:t>
            </a:r>
            <a:endParaRPr lang="en-US" sz="2000" b="0" dirty="0"/>
          </a:p>
        </p:txBody>
      </p:sp>
      <p:sp>
        <p:nvSpPr>
          <p:cNvPr id="5" name="Content Placeholder 2"/>
          <p:cNvSpPr>
            <a:spLocks noGrp="1"/>
          </p:cNvSpPr>
          <p:nvPr>
            <p:ph type="body" idx="1"/>
          </p:nvPr>
        </p:nvSpPr>
        <p:spPr/>
        <p:txBody>
          <a:bodyPr/>
          <a:lstStyle/>
          <a:p>
            <a:pPr marL="0" indent="0" eaLnBrk="1" hangingPunct="1">
              <a:buFont typeface="Arial" charset="0"/>
              <a:buNone/>
              <a:defRPr/>
            </a:pPr>
            <a:r>
              <a:rPr lang="en-US" b="1" dirty="0"/>
              <a:t>Aggression</a:t>
            </a:r>
          </a:p>
          <a:p>
            <a:pPr>
              <a:buFont typeface="Arial" charset="0"/>
              <a:buChar char="•"/>
              <a:defRPr/>
            </a:pPr>
            <a:r>
              <a:rPr lang="en-US" dirty="0"/>
              <a:t>Intentional injury or harm to another person; relatively stable trait</a:t>
            </a:r>
          </a:p>
          <a:p>
            <a:pPr marL="0" indent="0" eaLnBrk="1" hangingPunct="1">
              <a:buFont typeface="Arial" charset="0"/>
              <a:buNone/>
              <a:defRPr/>
            </a:pPr>
            <a:r>
              <a:rPr lang="en-US" b="1" dirty="0"/>
              <a:t>Early preschool years aggression</a:t>
            </a:r>
          </a:p>
          <a:p>
            <a:pPr>
              <a:buFont typeface="Arial" charset="0"/>
              <a:buChar char="•"/>
              <a:defRPr/>
            </a:pPr>
            <a:r>
              <a:rPr lang="en-US" dirty="0"/>
              <a:t>Often addressed at attaining desired goal</a:t>
            </a:r>
          </a:p>
          <a:p>
            <a:pPr>
              <a:buFont typeface="Arial" charset="0"/>
              <a:buChar char="•"/>
              <a:defRPr/>
            </a:pPr>
            <a:r>
              <a:rPr lang="en-US" dirty="0"/>
              <a:t>Declines through preschool years as does frequency and average length of episodes </a:t>
            </a:r>
          </a:p>
          <a:p>
            <a:pPr marL="0" indent="0" eaLnBrk="1" hangingPunct="1">
              <a:buNone/>
              <a:defRPr/>
            </a:pPr>
            <a:r>
              <a:rPr lang="en-US" dirty="0"/>
              <a:t>Extreme and sustained aggression is cause for concern</a:t>
            </a:r>
            <a:r>
              <a:rPr lang="en-US" b="1" dirty="0"/>
              <a:t> </a:t>
            </a:r>
          </a:p>
        </p:txBody>
      </p:sp>
    </p:spTree>
    <p:extLst>
      <p:ext uri="{BB962C8B-B14F-4D97-AF65-F5344CB8AC3E}">
        <p14:creationId xmlns:p14="http://schemas.microsoft.com/office/powerpoint/2010/main" val="115970862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Emotional Self-Regulation</a:t>
            </a:r>
            <a:endParaRPr lang="en-US" sz="2000" b="0" dirty="0"/>
          </a:p>
        </p:txBody>
      </p:sp>
      <p:sp>
        <p:nvSpPr>
          <p:cNvPr id="5" name="Content Placeholder 2"/>
          <p:cNvSpPr>
            <a:spLocks noGrp="1"/>
          </p:cNvSpPr>
          <p:nvPr>
            <p:ph type="body" idx="1"/>
          </p:nvPr>
        </p:nvSpPr>
        <p:spPr/>
        <p:txBody>
          <a:bodyPr/>
          <a:lstStyle/>
          <a:p>
            <a:pPr marL="0" indent="0" eaLnBrk="1" hangingPunct="1">
              <a:buFont typeface="Arial" charset="0"/>
              <a:buNone/>
              <a:defRPr/>
            </a:pPr>
            <a:r>
              <a:rPr lang="en-US" b="1" dirty="0"/>
              <a:t>Preschool children improve in emotional control</a:t>
            </a:r>
          </a:p>
          <a:p>
            <a:pPr>
              <a:buFont typeface="Arial" charset="0"/>
              <a:buChar char="•"/>
              <a:defRPr/>
            </a:pPr>
            <a:r>
              <a:rPr lang="en-US" b="1" dirty="0"/>
              <a:t>Around age 2</a:t>
            </a:r>
          </a:p>
          <a:p>
            <a:pPr lvl="1">
              <a:buFont typeface="Arial" charset="0"/>
              <a:buChar char="–"/>
              <a:defRPr/>
            </a:pPr>
            <a:r>
              <a:rPr lang="en-US" dirty="0"/>
              <a:t>Talk about feelings and engage in regulation strategies</a:t>
            </a:r>
          </a:p>
          <a:p>
            <a:pPr>
              <a:buFont typeface="Arial" charset="0"/>
              <a:buChar char="•"/>
              <a:defRPr/>
            </a:pPr>
            <a:r>
              <a:rPr lang="en-US" b="1" dirty="0"/>
              <a:t>Preschoolers</a:t>
            </a:r>
          </a:p>
          <a:p>
            <a:pPr lvl="1">
              <a:buFont typeface="Arial" charset="0"/>
              <a:buChar char="–"/>
              <a:defRPr/>
            </a:pPr>
            <a:r>
              <a:rPr lang="en-US" dirty="0"/>
              <a:t>Develop more effective strategies and sophisticated social skills, learn to better cope with negative emotions</a:t>
            </a:r>
          </a:p>
          <a:p>
            <a:pPr lvl="1">
              <a:buFont typeface="Arial" charset="0"/>
              <a:buChar char="–"/>
              <a:defRPr/>
            </a:pPr>
            <a:r>
              <a:rPr lang="en-US" dirty="0"/>
              <a:t>Learn to use language to express wishes</a:t>
            </a:r>
          </a:p>
          <a:p>
            <a:pPr lvl="1">
              <a:buFont typeface="Arial" charset="0"/>
              <a:buChar char="–"/>
              <a:defRPr/>
            </a:pPr>
            <a:r>
              <a:rPr lang="en-US" dirty="0"/>
              <a:t>Become increasingly able to negotiate with others </a:t>
            </a:r>
          </a:p>
        </p:txBody>
      </p:sp>
    </p:spTree>
    <p:extLst>
      <p:ext uri="{BB962C8B-B14F-4D97-AF65-F5344CB8AC3E}">
        <p14:creationId xmlns:p14="http://schemas.microsoft.com/office/powerpoint/2010/main" val="125298077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Kinds of Aggression</a:t>
            </a:r>
            <a:endParaRPr lang="en-US" dirty="0"/>
          </a:p>
        </p:txBody>
      </p:sp>
      <p:sp>
        <p:nvSpPr>
          <p:cNvPr id="5" name="Content Placeholder 2"/>
          <p:cNvSpPr>
            <a:spLocks noGrp="1"/>
          </p:cNvSpPr>
          <p:nvPr>
            <p:ph type="body" idx="1"/>
          </p:nvPr>
        </p:nvSpPr>
        <p:spPr/>
        <p:txBody>
          <a:bodyPr/>
          <a:lstStyle/>
          <a:p>
            <a:pPr lvl="0"/>
            <a:r>
              <a:rPr lang="en-US" dirty="0"/>
              <a:t>Instrumental aggression</a:t>
            </a:r>
          </a:p>
          <a:p>
            <a:pPr lvl="1"/>
            <a:r>
              <a:rPr lang="en-US" dirty="0"/>
              <a:t>Motivated by desire to obtain a concrete goal</a:t>
            </a:r>
          </a:p>
          <a:p>
            <a:pPr lvl="1"/>
            <a:r>
              <a:rPr lang="en-US" dirty="0"/>
              <a:t>Higher in boys than girls</a:t>
            </a:r>
          </a:p>
          <a:p>
            <a:pPr lvl="0"/>
            <a:r>
              <a:rPr lang="en-US" dirty="0"/>
              <a:t>Relational aggression</a:t>
            </a:r>
          </a:p>
          <a:p>
            <a:pPr lvl="1"/>
            <a:r>
              <a:rPr lang="en-US" dirty="0"/>
              <a:t>Intended to hurt another person’s feelings through nonphysical means</a:t>
            </a:r>
          </a:p>
          <a:p>
            <a:pPr lvl="1"/>
            <a:r>
              <a:rPr lang="en-US" dirty="0"/>
              <a:t>Higher in girls than boys</a:t>
            </a:r>
          </a:p>
        </p:txBody>
      </p:sp>
    </p:spTree>
    <p:extLst>
      <p:ext uri="{BB962C8B-B14F-4D97-AF65-F5344CB8AC3E}">
        <p14:creationId xmlns:p14="http://schemas.microsoft.com/office/powerpoint/2010/main" val="12710022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p:txBody>
          <a:bodyPr/>
          <a:lstStyle/>
          <a:p>
            <a:r>
              <a:rPr lang="en-US" altLang="en-US" dirty="0"/>
              <a:t>Explanations for Aggressive Behavior </a:t>
            </a:r>
            <a:r>
              <a:rPr lang="en-US" altLang="en-US" dirty="0" smtClean="0"/>
              <a:t>Among Children </a:t>
            </a:r>
            <a:r>
              <a:rPr lang="en-US" altLang="en-US" sz="2000" b="0" dirty="0"/>
              <a:t>(1 of 2)</a:t>
            </a:r>
            <a:endParaRPr lang="en-US" sz="1200" b="0" dirty="0"/>
          </a:p>
        </p:txBody>
      </p:sp>
      <p:sp>
        <p:nvSpPr>
          <p:cNvPr id="18" name="Content Placeholder 2"/>
          <p:cNvSpPr>
            <a:spLocks noGrp="1"/>
          </p:cNvSpPr>
          <p:nvPr>
            <p:ph type="body" idx="1"/>
          </p:nvPr>
        </p:nvSpPr>
        <p:spPr/>
        <p:txBody>
          <a:bodyPr/>
          <a:lstStyle/>
          <a:p>
            <a:pPr marL="0" indent="0" eaLnBrk="1" hangingPunct="1">
              <a:buNone/>
              <a:defRPr/>
            </a:pPr>
            <a:r>
              <a:rPr lang="en-US" b="1" dirty="0"/>
              <a:t>Freud</a:t>
            </a:r>
            <a:endParaRPr lang="en-US" dirty="0"/>
          </a:p>
          <a:p>
            <a:pPr>
              <a:buFont typeface="Arial" charset="0"/>
              <a:buChar char="•"/>
              <a:defRPr/>
            </a:pPr>
            <a:r>
              <a:rPr lang="en-US" dirty="0"/>
              <a:t>Death drive spurs aggressive actions and behavior</a:t>
            </a:r>
          </a:p>
          <a:p>
            <a:pPr marL="0" indent="0">
              <a:buNone/>
              <a:defRPr/>
            </a:pPr>
            <a:r>
              <a:rPr lang="en-US" b="1" dirty="0"/>
              <a:t>Lorenz</a:t>
            </a:r>
            <a:r>
              <a:rPr lang="en-US" dirty="0"/>
              <a:t> </a:t>
            </a:r>
          </a:p>
          <a:p>
            <a:pPr>
              <a:buFont typeface="Arial" charset="0"/>
              <a:buChar char="•"/>
              <a:defRPr/>
            </a:pPr>
            <a:r>
              <a:rPr lang="en-US" dirty="0"/>
              <a:t>Fighting instinct found in all animals</a:t>
            </a:r>
          </a:p>
          <a:p>
            <a:pPr marL="0" indent="0">
              <a:buNone/>
              <a:defRPr/>
            </a:pPr>
            <a:r>
              <a:rPr lang="en-US" b="1" dirty="0"/>
              <a:t>Sociobiologists</a:t>
            </a:r>
            <a:r>
              <a:rPr lang="en-US" dirty="0"/>
              <a:t> </a:t>
            </a:r>
          </a:p>
          <a:p>
            <a:pPr>
              <a:buFont typeface="Arial" charset="0"/>
              <a:buChar char="•"/>
              <a:defRPr/>
            </a:pPr>
            <a:r>
              <a:rPr lang="en-US" dirty="0"/>
              <a:t>Strengthening the species drives aggression</a:t>
            </a:r>
          </a:p>
        </p:txBody>
      </p:sp>
    </p:spTree>
    <p:extLst>
      <p:ext uri="{BB962C8B-B14F-4D97-AF65-F5344CB8AC3E}">
        <p14:creationId xmlns:p14="http://schemas.microsoft.com/office/powerpoint/2010/main" val="19304525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p:txBody>
          <a:bodyPr/>
          <a:lstStyle/>
          <a:p>
            <a:r>
              <a:rPr lang="en-US" altLang="en-US" dirty="0"/>
              <a:t>Explanations for Aggressive Behavior </a:t>
            </a:r>
            <a:r>
              <a:rPr lang="en-US" altLang="en-US" dirty="0" smtClean="0"/>
              <a:t>Among Children </a:t>
            </a:r>
            <a:r>
              <a:rPr lang="en-US" altLang="en-US" sz="2000" b="0" dirty="0" smtClean="0"/>
              <a:t>(2 </a:t>
            </a:r>
            <a:r>
              <a:rPr lang="en-US" altLang="en-US" sz="2000" b="0" dirty="0"/>
              <a:t>of 2)</a:t>
            </a:r>
            <a:endParaRPr lang="en-US" sz="1200" b="0" dirty="0"/>
          </a:p>
        </p:txBody>
      </p:sp>
      <p:sp>
        <p:nvSpPr>
          <p:cNvPr id="18" name="Content Placeholder 2"/>
          <p:cNvSpPr>
            <a:spLocks noGrp="1"/>
          </p:cNvSpPr>
          <p:nvPr>
            <p:ph type="body" idx="1"/>
          </p:nvPr>
        </p:nvSpPr>
        <p:spPr/>
        <p:txBody>
          <a:bodyPr/>
          <a:lstStyle/>
          <a:p>
            <a:pPr marL="0" indent="0">
              <a:buNone/>
              <a:defRPr/>
            </a:pPr>
            <a:r>
              <a:rPr lang="en-US" altLang="en-US" b="1" dirty="0"/>
              <a:t>Social-Learning </a:t>
            </a:r>
          </a:p>
          <a:p>
            <a:pPr>
              <a:defRPr/>
            </a:pPr>
            <a:r>
              <a:rPr lang="en-US" altLang="en-US" dirty="0"/>
              <a:t>Prior learning shapes aggression</a:t>
            </a:r>
          </a:p>
          <a:p>
            <a:pPr marL="0" indent="0">
              <a:buNone/>
              <a:defRPr/>
            </a:pPr>
            <a:r>
              <a:rPr lang="en-US" altLang="en-US" b="1" dirty="0"/>
              <a:t>Cognitive</a:t>
            </a:r>
            <a:r>
              <a:rPr lang="en-US" altLang="en-US" dirty="0"/>
              <a:t> </a:t>
            </a:r>
          </a:p>
          <a:p>
            <a:pPr>
              <a:defRPr/>
            </a:pPr>
            <a:r>
              <a:rPr lang="en-US" altLang="en-US" dirty="0"/>
              <a:t>Interpretation of others</a:t>
            </a:r>
            <a:r>
              <a:rPr lang="ja-JP" altLang="en-US" dirty="0"/>
              <a:t>’</a:t>
            </a:r>
            <a:r>
              <a:rPr lang="en-US" altLang="ja-JP" dirty="0"/>
              <a:t> actions influences aggression</a:t>
            </a:r>
            <a:endParaRPr lang="en-US" altLang="en-US" dirty="0"/>
          </a:p>
        </p:txBody>
      </p:sp>
    </p:spTree>
    <p:extLst>
      <p:ext uri="{BB962C8B-B14F-4D97-AF65-F5344CB8AC3E}">
        <p14:creationId xmlns:p14="http://schemas.microsoft.com/office/powerpoint/2010/main" val="13428499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Figure 8-4 Modeling Aggression</a:t>
            </a:r>
            <a:endParaRPr lang="en-US" dirty="0"/>
          </a:p>
        </p:txBody>
      </p:sp>
      <p:pic>
        <p:nvPicPr>
          <p:cNvPr id="2" name="Picture 2" descr="A photo series shows how young children mimic an adult’s aggressive behavior.&#10;The photos are presented in three rows with four photos in each row. The top row features an adult woman. She is sitting on and hitting the clown, throwing the clown, punching it, and kicking the clown. The second row shows a young boy performing the same actions. The third row shows a young girl repeating the woman’s actions."/>
          <p:cNvPicPr>
            <a:picLocks noChangeAspect="1"/>
          </p:cNvPicPr>
          <p:nvPr/>
        </p:nvPicPr>
        <p:blipFill>
          <a:blip r:embed="rId3"/>
          <a:stretch>
            <a:fillRect/>
          </a:stretch>
        </p:blipFill>
        <p:spPr>
          <a:xfrm>
            <a:off x="1354695" y="1613898"/>
            <a:ext cx="6434608" cy="3630205"/>
          </a:xfrm>
          <a:prstGeom prst="rect">
            <a:avLst/>
          </a:prstGeom>
        </p:spPr>
      </p:pic>
      <p:sp>
        <p:nvSpPr>
          <p:cNvPr id="5" name="Text Placeholder 3"/>
          <p:cNvSpPr>
            <a:spLocks noGrp="1"/>
          </p:cNvSpPr>
          <p:nvPr>
            <p:ph type="body" idx="1"/>
          </p:nvPr>
        </p:nvSpPr>
        <p:spPr>
          <a:xfrm>
            <a:off x="457200" y="5486400"/>
            <a:ext cx="8229600" cy="798616"/>
          </a:xfrm>
        </p:spPr>
        <p:txBody>
          <a:bodyPr/>
          <a:lstStyle/>
          <a:p>
            <a:r>
              <a:rPr lang="en-US" sz="1400" dirty="0">
                <a:latin typeface="+mn-lt"/>
              </a:rPr>
              <a:t>This series of photos is from Albert Bandura’s classic Bobo doll experiment, designed to illustrate social learning of aggression. The photos clearly show how the adult model’s aggressive behavior (in the first row) is imitated by children who had viewed the aggressive behavior (second and third rows). </a:t>
            </a:r>
          </a:p>
        </p:txBody>
      </p:sp>
    </p:spTree>
    <p:extLst>
      <p:ext uri="{BB962C8B-B14F-4D97-AF65-F5344CB8AC3E}">
        <p14:creationId xmlns:p14="http://schemas.microsoft.com/office/powerpoint/2010/main" val="249008735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Viewing Violence on TV: Does It Matter?</a:t>
            </a:r>
            <a:endParaRPr lang="en-US" dirty="0"/>
          </a:p>
        </p:txBody>
      </p:sp>
      <p:sp>
        <p:nvSpPr>
          <p:cNvPr id="5" name="Content Placeholder 2"/>
          <p:cNvSpPr>
            <a:spLocks noGrp="1"/>
          </p:cNvSpPr>
          <p:nvPr>
            <p:ph type="body" idx="1"/>
          </p:nvPr>
        </p:nvSpPr>
        <p:spPr/>
        <p:txBody>
          <a:bodyPr/>
          <a:lstStyle/>
          <a:p>
            <a:pPr marL="0" indent="0">
              <a:buNone/>
            </a:pPr>
            <a:r>
              <a:rPr lang="en-US" sz="2200" b="1" dirty="0"/>
              <a:t>Overwhelming weight of research evidence suggests that observation of televised aggression does lead to subsequent aggression</a:t>
            </a:r>
          </a:p>
          <a:p>
            <a:r>
              <a:rPr lang="en-US" sz="2200" dirty="0"/>
              <a:t>Children’s television programs contain higher levels of violence (69 percent) than other types of programs (57 percent)</a:t>
            </a:r>
          </a:p>
          <a:p>
            <a:r>
              <a:rPr lang="en-US" sz="2200" dirty="0"/>
              <a:t>In an average hour, children’s programs contain more than twice as many violent incidents than other types of programs</a:t>
            </a:r>
          </a:p>
          <a:p>
            <a:r>
              <a:rPr lang="en-US" sz="2200" dirty="0"/>
              <a:t>Observation of media violence can lead to a greater readiness to act aggressively, initiate bullying, and adopt an insensitivity to the suffering of victims of </a:t>
            </a:r>
            <a:r>
              <a:rPr lang="en-US" sz="2200" dirty="0" smtClean="0"/>
              <a:t>violence</a:t>
            </a:r>
            <a:endParaRPr lang="en-US" sz="2200" dirty="0"/>
          </a:p>
        </p:txBody>
      </p:sp>
    </p:spTree>
    <p:extLst>
      <p:ext uri="{BB962C8B-B14F-4D97-AF65-F5344CB8AC3E}">
        <p14:creationId xmlns:p14="http://schemas.microsoft.com/office/powerpoint/2010/main" val="265741874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Do Violent Video Games Make Children Violent?</a:t>
            </a:r>
          </a:p>
        </p:txBody>
      </p:sp>
      <p:sp>
        <p:nvSpPr>
          <p:cNvPr id="5" name="Content Placeholder 2"/>
          <p:cNvSpPr>
            <a:spLocks noGrp="1"/>
          </p:cNvSpPr>
          <p:nvPr>
            <p:ph type="body" idx="1"/>
          </p:nvPr>
        </p:nvSpPr>
        <p:spPr/>
        <p:txBody>
          <a:bodyPr/>
          <a:lstStyle/>
          <a:p>
            <a:r>
              <a:rPr lang="en-US" altLang="en-US" dirty="0"/>
              <a:t>Exposed to aggression</a:t>
            </a:r>
          </a:p>
          <a:p>
            <a:r>
              <a:rPr lang="en-US" altLang="en-US" dirty="0"/>
              <a:t>Desensitization of violence</a:t>
            </a:r>
          </a:p>
          <a:p>
            <a:r>
              <a:rPr lang="en-US" altLang="en-US" dirty="0"/>
              <a:t>Lack of empathy</a:t>
            </a:r>
          </a:p>
          <a:p>
            <a:r>
              <a:rPr lang="en-US" altLang="en-US" dirty="0"/>
              <a:t>Lack of helping behavior</a:t>
            </a:r>
          </a:p>
        </p:txBody>
      </p:sp>
    </p:spTree>
    <p:extLst>
      <p:ext uri="{BB962C8B-B14F-4D97-AF65-F5344CB8AC3E}">
        <p14:creationId xmlns:p14="http://schemas.microsoft.com/office/powerpoint/2010/main" val="404506968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Title 1"/>
          <p:cNvSpPr txBox="1">
            <a:spLocks noGrp="1"/>
          </p:cNvSpPr>
          <p:nvPr>
            <p:ph type="title"/>
          </p:nvPr>
        </p:nvSpPr>
        <p:spPr>
          <a:xfrm>
            <a:off x="457200" y="215371"/>
            <a:ext cx="8229600" cy="1097400"/>
          </a:xfrm>
          <a:prstGeom prst="rect">
            <a:avLst/>
          </a:prstGeom>
        </p:spPr>
        <p:txBody>
          <a:bodyPr lIns="91425" tIns="91425" rIns="91425" bIns="91425" anchor="b" anchorCtr="0">
            <a:noAutofit/>
          </a:bodyPr>
          <a:lstStyle/>
          <a:p>
            <a:pPr lvl="0">
              <a:spcBef>
                <a:spcPts val="0"/>
              </a:spcBef>
              <a:buClr>
                <a:schemeClr val="lt2"/>
              </a:buClr>
              <a:buSzPct val="25000"/>
              <a:buFont typeface="Times New Roman"/>
              <a:buNone/>
            </a:pPr>
            <a:r>
              <a:rPr lang="en-US" dirty="0">
                <a:solidFill>
                  <a:schemeClr val="lt2"/>
                </a:solidFill>
              </a:rPr>
              <a:t>Copyright</a:t>
            </a:r>
          </a:p>
        </p:txBody>
      </p:sp>
      <p:pic>
        <p:nvPicPr>
          <p:cNvPr id="386" name="Picture 2"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title="Copyright Notice"/>
          <p:cNvPicPr preferRelativeResize="0"/>
          <p:nvPr/>
        </p:nvPicPr>
        <p:blipFill>
          <a:blip r:embed="rId3">
            <a:alphaModFix/>
          </a:blip>
          <a:stretch>
            <a:fillRect/>
          </a:stretch>
        </p:blipFill>
        <p:spPr>
          <a:xfrm>
            <a:off x="715650" y="2310096"/>
            <a:ext cx="7419975" cy="2466975"/>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4F4933ACCA1D499DD9E6536031753F" ma:contentTypeVersion="0" ma:contentTypeDescription="Create a new document." ma:contentTypeScope="" ma:versionID="f6e0b48212c743127a9bbfd65621b9c2">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1606276-A40B-4533-8165-46F4D19F98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69B9563B-0449-45BC-92CD-DEF6112AFDAE}">
  <ds:schemaRefs>
    <ds:schemaRef ds:uri="http://schemas.microsoft.com/sharepoint/v3/contenttype/forms"/>
  </ds:schemaRefs>
</ds:datastoreItem>
</file>

<file path=customXml/itemProps3.xml><?xml version="1.0" encoding="utf-8"?>
<ds:datastoreItem xmlns:ds="http://schemas.openxmlformats.org/officeDocument/2006/customXml" ds:itemID="{3168B98B-D46B-4E1E-B6F3-9D4AA5F07D63}">
  <ds:schemaRefs>
    <ds:schemaRef ds:uri="http://purl.org/dc/elements/1.1/"/>
    <ds:schemaRef ds:uri="http://www.w3.org/XML/1998/namespace"/>
    <ds:schemaRef ds:uri="http://schemas.microsoft.com/office/infopath/2007/PartnerControls"/>
    <ds:schemaRef ds:uri="http://purl.org/dc/dcmitype/"/>
    <ds:schemaRef ds:uri="http://schemas.microsoft.com/office/2006/documentManagement/types"/>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6452</TotalTime>
  <Words>5574</Words>
  <Application>Microsoft Office PowerPoint</Application>
  <PresentationFormat>On-screen Show (4:3)</PresentationFormat>
  <Paragraphs>528</Paragraphs>
  <Slides>72</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72</vt:i4>
      </vt:variant>
    </vt:vector>
  </HeadingPairs>
  <TitlesOfParts>
    <vt:vector size="78" baseType="lpstr">
      <vt:lpstr>ＭＳ Ｐゴシック</vt:lpstr>
      <vt:lpstr>Arial</vt:lpstr>
      <vt:lpstr>Noto Sans Symbols</vt:lpstr>
      <vt:lpstr>Times New Roman</vt:lpstr>
      <vt:lpstr>Verdana</vt:lpstr>
      <vt:lpstr>508 Lecture</vt:lpstr>
      <vt:lpstr>Development Across the Life Span</vt:lpstr>
      <vt:lpstr>Learning Objectives (1 of 3)</vt:lpstr>
      <vt:lpstr>Learning Objectives (2 of 3)</vt:lpstr>
      <vt:lpstr>Learning Objectives (3 of 3)</vt:lpstr>
      <vt:lpstr>Forming a Sense of Self</vt:lpstr>
      <vt:lpstr>Psychosocial Development: Resolving the Conflicts</vt:lpstr>
      <vt:lpstr>Self-Concept in the Preschool Years: Thinking about the Self</vt:lpstr>
      <vt:lpstr>Cultural Influence</vt:lpstr>
      <vt:lpstr>Race Dissonance</vt:lpstr>
      <vt:lpstr>Ethnic Identity</vt:lpstr>
      <vt:lpstr>Gender Identity</vt:lpstr>
      <vt:lpstr>Gender and Play</vt:lpstr>
      <vt:lpstr>Gender Expectations</vt:lpstr>
      <vt:lpstr>Preschoolers’ Gender Expectations</vt:lpstr>
      <vt:lpstr>Theoretical Perspectives on Gender</vt:lpstr>
      <vt:lpstr>Psychoanalytic Perspective on Gender</vt:lpstr>
      <vt:lpstr> Social Learning Perspective on Gender</vt:lpstr>
      <vt:lpstr>Cognitive Perspective on Gender</vt:lpstr>
      <vt:lpstr>Four Approaches to Gender Development  (1 of 2)</vt:lpstr>
      <vt:lpstr>Four Approaches to Gender Development  (2 of 2)</vt:lpstr>
      <vt:lpstr>Friends and Family: Preschoolers’ Social Lives (1 of 2)</vt:lpstr>
      <vt:lpstr>Friends and Family: Preschoolers’ Social Lives (2 of 2)</vt:lpstr>
      <vt:lpstr>The Development of Friendships</vt:lpstr>
      <vt:lpstr>Playing by the Rules: The Work of Play</vt:lpstr>
      <vt:lpstr>Categorizing Play (1 of 2)</vt:lpstr>
      <vt:lpstr>Categorizing Play (2 of 2)</vt:lpstr>
      <vt:lpstr>Social Aspects of Play (1 of 2)</vt:lpstr>
      <vt:lpstr>Social Aspects of Play (2 of 2)</vt:lpstr>
      <vt:lpstr>Preschoolers’ Play (1 of 3)</vt:lpstr>
      <vt:lpstr>Preschoolers’ Play (2 of 3)</vt:lpstr>
      <vt:lpstr>Preschoolers’ Play (3 of 3)</vt:lpstr>
      <vt:lpstr>The Great Pretenders</vt:lpstr>
      <vt:lpstr>Figure 8-1 Comparing Play Complexity</vt:lpstr>
      <vt:lpstr>Preschoolers’ Theory of Mind</vt:lpstr>
      <vt:lpstr>Emergence of Theory of Mind</vt:lpstr>
      <vt:lpstr>Preschoolers’ Family Lives</vt:lpstr>
      <vt:lpstr>Effective Parenting: Teaching Desired Behavior (1 of 2)</vt:lpstr>
      <vt:lpstr>Effective Parenting: Teaching Desired Behavior (2 of 2)</vt:lpstr>
      <vt:lpstr>Parenting Styles (1 of 2)</vt:lpstr>
      <vt:lpstr>Parenting Styles (2 of 2)</vt:lpstr>
      <vt:lpstr>Effective Parenting (1 of 2)</vt:lpstr>
      <vt:lpstr>Effective Parenting (2 of 2)</vt:lpstr>
      <vt:lpstr>Child Abuse and Psychological Maltreatment</vt:lpstr>
      <vt:lpstr>Figure 8-2 Types of Child Abuse</vt:lpstr>
      <vt:lpstr>Stressful Environments Increase Likelihood of Abuse</vt:lpstr>
      <vt:lpstr>Warning Signs of Child Abuse (1 of 3)</vt:lpstr>
      <vt:lpstr>Warning Signs of Child Abuse (2 of 3)</vt:lpstr>
      <vt:lpstr>Warning Signs of Child Abuse (3 of 3)</vt:lpstr>
      <vt:lpstr>Reasons for Physical Abuse</vt:lpstr>
      <vt:lpstr>What Do The Experts Tell Us About Causality?</vt:lpstr>
      <vt:lpstr>Psychological Maltreatment</vt:lpstr>
      <vt:lpstr>Consequences of Psychological Maltreatment </vt:lpstr>
      <vt:lpstr>Figure 8-3 Abuse Alters the Brain </vt:lpstr>
      <vt:lpstr>Resilience: Overcoming the Odds</vt:lpstr>
      <vt:lpstr>Moral Development and Aggression</vt:lpstr>
      <vt:lpstr>Moral Development: Following Society’s Rights and Wrongs</vt:lpstr>
      <vt:lpstr>Moral Development: Piaget (1 of 2)</vt:lpstr>
      <vt:lpstr>Moral Development: Piaget (2 of 2)</vt:lpstr>
      <vt:lpstr>Evaluating Piaget’s Approach to Moral Development</vt:lpstr>
      <vt:lpstr>Moral Development: Social Learning (1 of 2)</vt:lpstr>
      <vt:lpstr>Moral Development: Social Learning (2 of 2)</vt:lpstr>
      <vt:lpstr>Moral Development: Genetic Approaches</vt:lpstr>
      <vt:lpstr>Empathy and Moral Behavior</vt:lpstr>
      <vt:lpstr>Aggression and Violence in Preschoolers</vt:lpstr>
      <vt:lpstr>Emotional Self-Regulation</vt:lpstr>
      <vt:lpstr>Kinds of Aggression</vt:lpstr>
      <vt:lpstr>Explanations for Aggressive Behavior Among Children (1 of 2)</vt:lpstr>
      <vt:lpstr>Explanations for Aggressive Behavior Among Children (2 of 2)</vt:lpstr>
      <vt:lpstr>Figure 8-4 Modeling Aggression</vt:lpstr>
      <vt:lpstr>Viewing Violence on TV: Does It Matter?</vt:lpstr>
      <vt:lpstr>Do Violent Video Games Make Children Violent?</vt:lpstr>
      <vt:lpstr>Copyright</vt:lpstr>
    </vt:vector>
  </TitlesOfParts>
  <Company>Cognizant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Across the Life Span,8e</dc:title>
  <dc:subject>HSS</dc:subject>
  <dc:creator>Feldman</dc:creator>
  <cp:keywords>HSS</cp:keywords>
  <cp:lastModifiedBy>Mani, Aiswarya (Cognizant)</cp:lastModifiedBy>
  <cp:revision>84</cp:revision>
  <dcterms:modified xsi:type="dcterms:W3CDTF">2017-12-14T09:59:34Z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682739</vt:lpwstr>
  </property>
  <property fmtid="{D5CDD505-2E9C-101B-9397-08002B2CF9AE}" pid="3" name="Offisync_ServerID">
    <vt:lpwstr>7e960520-0e88-4f05-9fa0-24079b61e486</vt:lpwstr>
  </property>
  <property fmtid="{D5CDD505-2E9C-101B-9397-08002B2CF9AE}" pid="4" name="Offisync_UpdateToken">
    <vt:lpwstr>2</vt:lpwstr>
  </property>
  <property fmtid="{D5CDD505-2E9C-101B-9397-08002B2CF9AE}" pid="5" name="Jive_VersionGuid">
    <vt:lpwstr>2e874262-9747-49d3-bf1e-677aeb587663</vt:lpwstr>
  </property>
  <property fmtid="{D5CDD505-2E9C-101B-9397-08002B2CF9AE}" pid="6" name="Offisync_ProviderInitializationData">
    <vt:lpwstr>https://neo.pearson.com</vt:lpwstr>
  </property>
  <property fmtid="{D5CDD505-2E9C-101B-9397-08002B2CF9AE}" pid="7" name="Jive_LatestUserAccountName">
    <vt:lpwstr>joel</vt:lpwstr>
  </property>
  <property fmtid="{D5CDD505-2E9C-101B-9397-08002B2CF9AE}" pid="8" name="ContentTypeId">
    <vt:lpwstr>0x010100964F4933ACCA1D499DD9E6536031753F</vt:lpwstr>
  </property>
</Properties>
</file>